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26"/>
  </p:notesMasterIdLst>
  <p:sldIdLst>
    <p:sldId id="256" r:id="rId2"/>
    <p:sldId id="319" r:id="rId3"/>
    <p:sldId id="285" r:id="rId4"/>
    <p:sldId id="310" r:id="rId5"/>
    <p:sldId id="318" r:id="rId6"/>
    <p:sldId id="317" r:id="rId7"/>
    <p:sldId id="322" r:id="rId8"/>
    <p:sldId id="328" r:id="rId9"/>
    <p:sldId id="329" r:id="rId10"/>
    <p:sldId id="320" r:id="rId11"/>
    <p:sldId id="311" r:id="rId12"/>
    <p:sldId id="312" r:id="rId13"/>
    <p:sldId id="313" r:id="rId14"/>
    <p:sldId id="331" r:id="rId15"/>
    <p:sldId id="321" r:id="rId16"/>
    <p:sldId id="326" r:id="rId17"/>
    <p:sldId id="325" r:id="rId18"/>
    <p:sldId id="338" r:id="rId19"/>
    <p:sldId id="334" r:id="rId20"/>
    <p:sldId id="335" r:id="rId21"/>
    <p:sldId id="336" r:id="rId22"/>
    <p:sldId id="332" r:id="rId23"/>
    <p:sldId id="327" r:id="rId24"/>
    <p:sldId id="337" r:id="rId25"/>
  </p:sldIdLst>
  <p:sldSz cx="19010313" cy="10693400"/>
  <p:notesSz cx="7556500" cy="10693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3ACEE16-E9C5-1C91-6D07-F600C0E54AE5}" v="240" dt="2023-01-24T13:56:32.361"/>
    <p1510:client id="{68A1561F-E47F-7519-2D0B-F0C598350321}" v="2" dt="2023-01-25T19:13:43.003"/>
    <p1510:client id="{A512DDE8-AEFC-2B70-4A79-86482E2C92D1}" v="88" dt="2023-01-25T10:12:29.571"/>
    <p1510:client id="{C17A56C0-7F8F-C273-3878-E57EC3702CC4}" v="53" dt="2023-01-25T17:07:39.579"/>
    <p1510:client id="{CDDD0BC5-9F34-CC3D-69C5-F9CE26FD03BB}" v="207" dt="2023-01-24T09:27:49.298"/>
    <p1510:client id="{D13F7004-FC73-B976-ED78-43AF665DD384}" v="211" dt="2023-01-24T14:27:21.406"/>
    <p1510:client id="{F5EB2DCD-EF7B-6381-27EF-3D96FBE37575}" v="491" dt="2023-01-24T10:45:42.39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4959" autoAdjust="0"/>
  </p:normalViewPr>
  <p:slideViewPr>
    <p:cSldViewPr snapToGrid="0">
      <p:cViewPr varScale="1">
        <p:scale>
          <a:sx n="63" d="100"/>
          <a:sy n="63" d="100"/>
        </p:scale>
        <p:origin x="105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Cliquez pour déplacer la diapo</a:t>
            </a:r>
          </a:p>
        </p:txBody>
      </p:sp>
      <p:sp>
        <p:nvSpPr>
          <p:cNvPr id="125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fr-FR" sz="2000" b="0" strike="noStrike" spc="-1">
                <a:latin typeface="Arial"/>
              </a:rPr>
              <a:t>Cliquez pour modifier le format des notes</a:t>
            </a:r>
          </a:p>
        </p:txBody>
      </p:sp>
      <p:sp>
        <p:nvSpPr>
          <p:cNvPr id="126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fr-FR" sz="1400" b="0" strike="noStrike" spc="-1">
                <a:latin typeface="Times New Roman"/>
              </a:rPr>
              <a:t>&lt;en-tête&gt;</a:t>
            </a:r>
          </a:p>
        </p:txBody>
      </p:sp>
      <p:sp>
        <p:nvSpPr>
          <p:cNvPr id="127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r"/>
            <a:r>
              <a:rPr lang="fr-FR" sz="1400" b="0" strike="noStrike" spc="-1">
                <a:latin typeface="Times New Roman"/>
              </a:rPr>
              <a:t>&lt;date/heure&gt;</a:t>
            </a:r>
          </a:p>
        </p:txBody>
      </p:sp>
      <p:sp>
        <p:nvSpPr>
          <p:cNvPr id="128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r>
              <a:rPr lang="fr-FR" sz="1400" b="0" strike="noStrike" spc="-1">
                <a:latin typeface="Times New Roman"/>
              </a:rPr>
              <a:t>&lt;pied de page&gt;</a:t>
            </a:r>
          </a:p>
        </p:txBody>
      </p:sp>
      <p:sp>
        <p:nvSpPr>
          <p:cNvPr id="129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pPr algn="r"/>
            <a:fld id="{E2BEBCC2-109E-4A1A-9E40-91323FC53711}" type="slidenum">
              <a:rPr lang="fr-FR" sz="1400" b="0" strike="noStrike" spc="-1">
                <a:latin typeface="Times New Roman"/>
              </a:rPr>
              <a:t>‹#›</a:t>
            </a:fld>
            <a:endParaRPr lang="fr-FR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71500" y="1336675"/>
            <a:ext cx="6413500" cy="3608388"/>
          </a:xfrm>
          <a:prstGeom prst="rect">
            <a:avLst/>
          </a:prstGeom>
        </p:spPr>
      </p:sp>
      <p:sp>
        <p:nvSpPr>
          <p:cNvPr id="321" name="PlaceHolder 2"/>
          <p:cNvSpPr>
            <a:spLocks noGrp="1"/>
          </p:cNvSpPr>
          <p:nvPr>
            <p:ph type="body"/>
          </p:nvPr>
        </p:nvSpPr>
        <p:spPr>
          <a:xfrm>
            <a:off x="755640" y="5146560"/>
            <a:ext cx="6044760" cy="4209840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fr-FR" sz="2000" spc="-1" dirty="0">
                <a:latin typeface="Arial"/>
                <a:cs typeface="Arial"/>
              </a:rPr>
              <a:t>Objectif : Explorer le potentiel des méthodes de </a:t>
            </a:r>
            <a:r>
              <a:rPr lang="fr-FR" sz="2000" spc="-1" dirty="0" err="1">
                <a:latin typeface="Arial"/>
                <a:cs typeface="Arial"/>
              </a:rPr>
              <a:t>gen</a:t>
            </a:r>
            <a:r>
              <a:rPr lang="fr-FR" sz="2000" spc="-1">
                <a:latin typeface="Arial"/>
                <a:cs typeface="Arial"/>
              </a:rPr>
              <a:t>. Profondes pour remplacer quand la quantité de données le justifie, les méthodes classiques de modélisation</a:t>
            </a:r>
            <a:endParaRPr lang="fr-FR" sz="2000" b="0" strike="noStrike" spc="-1">
              <a:latin typeface="Arial"/>
              <a:cs typeface="Arial"/>
            </a:endParaRPr>
          </a:p>
        </p:txBody>
      </p:sp>
      <p:sp>
        <p:nvSpPr>
          <p:cNvPr id="322" name="TextShape 3"/>
          <p:cNvSpPr txBox="1"/>
          <p:nvPr/>
        </p:nvSpPr>
        <p:spPr>
          <a:xfrm>
            <a:off x="4280040" y="10156680"/>
            <a:ext cx="3274560" cy="5360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E82DA85-E2A3-4E4E-AEE5-561B91ECE7B4}" type="slidenum">
              <a:rPr lang="cs-CZ" sz="1200" b="0" strike="noStrike" spc="-1">
                <a:latin typeface="Times New Roman"/>
              </a:rPr>
              <a:t>1</a:t>
            </a:fld>
            <a:endParaRPr lang="fr-FR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71500" y="1336675"/>
            <a:ext cx="6413500" cy="3608388"/>
          </a:xfrm>
          <a:prstGeom prst="rect">
            <a:avLst/>
          </a:prstGeom>
        </p:spPr>
      </p:sp>
      <p:sp>
        <p:nvSpPr>
          <p:cNvPr id="321" name="PlaceHolder 2"/>
          <p:cNvSpPr>
            <a:spLocks noGrp="1"/>
          </p:cNvSpPr>
          <p:nvPr>
            <p:ph type="body"/>
          </p:nvPr>
        </p:nvSpPr>
        <p:spPr>
          <a:xfrm>
            <a:off x="755640" y="5146560"/>
            <a:ext cx="6044760" cy="4209840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fr-FR" sz="2000" spc="-1" dirty="0">
                <a:latin typeface="Arial"/>
                <a:cs typeface="Arial"/>
              </a:rPr>
              <a:t>Objectif : Explorer le potentiel des méthodes de </a:t>
            </a:r>
            <a:r>
              <a:rPr lang="fr-FR" sz="2000" spc="-1" dirty="0" err="1">
                <a:latin typeface="Arial"/>
                <a:cs typeface="Arial"/>
              </a:rPr>
              <a:t>gen</a:t>
            </a:r>
            <a:r>
              <a:rPr lang="fr-FR" sz="2000" spc="-1">
                <a:latin typeface="Arial"/>
                <a:cs typeface="Arial"/>
              </a:rPr>
              <a:t>. Profondes pour remplacer quand la quantité de données le justifie, les méthodes classiques de modélisation</a:t>
            </a:r>
            <a:endParaRPr lang="fr-FR" sz="2000" b="0" strike="noStrike" spc="-1">
              <a:latin typeface="Arial"/>
              <a:cs typeface="Arial"/>
            </a:endParaRPr>
          </a:p>
        </p:txBody>
      </p:sp>
      <p:sp>
        <p:nvSpPr>
          <p:cNvPr id="322" name="TextShape 3"/>
          <p:cNvSpPr txBox="1"/>
          <p:nvPr/>
        </p:nvSpPr>
        <p:spPr>
          <a:xfrm>
            <a:off x="4280040" y="10156680"/>
            <a:ext cx="3274560" cy="5360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E82DA85-E2A3-4E4E-AEE5-561B91ECE7B4}" type="slidenum">
              <a:rPr lang="cs-CZ" sz="1200" b="0" strike="noStrike" spc="-1">
                <a:latin typeface="Times New Roman"/>
              </a:rPr>
              <a:t>10</a:t>
            </a:fld>
            <a:endParaRPr lang="fr-FR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651727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E2BEBCC2-109E-4A1A-9E40-91323FC53711}" type="slidenum">
              <a:rPr lang="fr-FR" sz="1400" b="0" strike="noStrike" spc="-1">
                <a:latin typeface="Times New Roman"/>
              </a:rPr>
              <a:t>11</a:t>
            </a:fld>
            <a:endParaRPr lang="fr-FR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408692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E2BEBCC2-109E-4A1A-9E40-91323FC53711}" type="slidenum">
              <a:rPr lang="fr-FR" sz="1400" b="0" strike="noStrike" spc="-1">
                <a:latin typeface="Times New Roman"/>
              </a:rPr>
              <a:t>12</a:t>
            </a:fld>
            <a:endParaRPr lang="fr-FR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5388961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Arial"/>
              <a:cs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E2BEBCC2-109E-4A1A-9E40-91323FC53711}" type="slidenum">
              <a:rPr lang="fr-FR" sz="1400" b="0" strike="noStrike" spc="-1">
                <a:latin typeface="Times New Roman"/>
              </a:rPr>
              <a:t>13</a:t>
            </a:fld>
            <a:endParaRPr lang="fr-FR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7731873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E2BEBCC2-109E-4A1A-9E40-91323FC53711}" type="slidenum">
              <a:rPr lang="fr-FR" sz="1400" b="0" strike="noStrike" spc="-1">
                <a:latin typeface="Times New Roman"/>
              </a:rPr>
              <a:t>14</a:t>
            </a:fld>
            <a:endParaRPr lang="fr-FR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342274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71500" y="1336675"/>
            <a:ext cx="6413500" cy="3608388"/>
          </a:xfrm>
          <a:prstGeom prst="rect">
            <a:avLst/>
          </a:prstGeom>
        </p:spPr>
      </p:sp>
      <p:sp>
        <p:nvSpPr>
          <p:cNvPr id="321" name="PlaceHolder 2"/>
          <p:cNvSpPr>
            <a:spLocks noGrp="1"/>
          </p:cNvSpPr>
          <p:nvPr>
            <p:ph type="body"/>
          </p:nvPr>
        </p:nvSpPr>
        <p:spPr>
          <a:xfrm>
            <a:off x="755640" y="5146560"/>
            <a:ext cx="6044760" cy="4209840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fr-FR" sz="2000" spc="-1" dirty="0">
                <a:latin typeface="Arial"/>
                <a:cs typeface="Arial"/>
              </a:rPr>
              <a:t>Objectif : Explorer le potentiel des méthodes de </a:t>
            </a:r>
            <a:r>
              <a:rPr lang="fr-FR" sz="2000" spc="-1" dirty="0" err="1">
                <a:latin typeface="Arial"/>
                <a:cs typeface="Arial"/>
              </a:rPr>
              <a:t>gen</a:t>
            </a:r>
            <a:r>
              <a:rPr lang="fr-FR" sz="2000" spc="-1">
                <a:latin typeface="Arial"/>
                <a:cs typeface="Arial"/>
              </a:rPr>
              <a:t>. Profondes pour remplacer quand la quantité de données le justifie, les méthodes classiques de modélisation</a:t>
            </a:r>
            <a:endParaRPr lang="fr-FR" sz="2000" b="0" strike="noStrike" spc="-1">
              <a:latin typeface="Arial"/>
              <a:cs typeface="Arial"/>
            </a:endParaRPr>
          </a:p>
        </p:txBody>
      </p:sp>
      <p:sp>
        <p:nvSpPr>
          <p:cNvPr id="322" name="TextShape 3"/>
          <p:cNvSpPr txBox="1"/>
          <p:nvPr/>
        </p:nvSpPr>
        <p:spPr>
          <a:xfrm>
            <a:off x="4280040" y="10156680"/>
            <a:ext cx="3274560" cy="5360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E82DA85-E2A3-4E4E-AEE5-561B91ECE7B4}" type="slidenum">
              <a:rPr lang="cs-CZ" sz="1200" b="0" strike="noStrike" spc="-1">
                <a:latin typeface="Times New Roman"/>
              </a:rPr>
              <a:t>15</a:t>
            </a:fld>
            <a:endParaRPr lang="fr-FR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9197817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E2BEBCC2-109E-4A1A-9E40-91323FC53711}" type="slidenum">
              <a:rPr lang="fr-FR" sz="1400" b="0" strike="noStrike" spc="-1">
                <a:latin typeface="Times New Roman"/>
              </a:rPr>
              <a:t>16</a:t>
            </a:fld>
            <a:endParaRPr lang="fr-FR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666842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E2BEBCC2-109E-4A1A-9E40-91323FC53711}" type="slidenum">
              <a:rPr lang="fr-FR" sz="1400" b="0" strike="noStrike" spc="-1">
                <a:latin typeface="Times New Roman"/>
              </a:rPr>
              <a:t>17</a:t>
            </a:fld>
            <a:endParaRPr lang="fr-FR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102850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E2BEBCC2-109E-4A1A-9E40-91323FC53711}" type="slidenum">
              <a:rPr lang="fr-FR" sz="1400" b="0" strike="noStrike" spc="-1">
                <a:latin typeface="Times New Roman"/>
              </a:rPr>
              <a:t>18</a:t>
            </a:fld>
            <a:endParaRPr lang="fr-FR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315078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E2BEBCC2-109E-4A1A-9E40-91323FC53711}" type="slidenum">
              <a:rPr lang="fr-FR" sz="1400" b="0" strike="noStrike" spc="-1">
                <a:latin typeface="Times New Roman"/>
              </a:rPr>
              <a:t>19</a:t>
            </a:fld>
            <a:endParaRPr lang="fr-FR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485938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71500" y="1336675"/>
            <a:ext cx="6413500" cy="3608388"/>
          </a:xfrm>
          <a:prstGeom prst="rect">
            <a:avLst/>
          </a:prstGeom>
        </p:spPr>
      </p:sp>
      <p:sp>
        <p:nvSpPr>
          <p:cNvPr id="321" name="PlaceHolder 2"/>
          <p:cNvSpPr>
            <a:spLocks noGrp="1"/>
          </p:cNvSpPr>
          <p:nvPr>
            <p:ph type="body"/>
          </p:nvPr>
        </p:nvSpPr>
        <p:spPr>
          <a:xfrm>
            <a:off x="755640" y="5146560"/>
            <a:ext cx="6044760" cy="4209840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fr-FR" sz="2000" spc="-1" dirty="0">
                <a:latin typeface="Arial"/>
                <a:cs typeface="Arial"/>
              </a:rPr>
              <a:t>Objectif : Explorer le potentiel des méthodes de </a:t>
            </a:r>
            <a:r>
              <a:rPr lang="fr-FR" sz="2000" spc="-1" dirty="0" err="1">
                <a:latin typeface="Arial"/>
                <a:cs typeface="Arial"/>
              </a:rPr>
              <a:t>gen</a:t>
            </a:r>
            <a:r>
              <a:rPr lang="fr-FR" sz="2000" spc="-1">
                <a:latin typeface="Arial"/>
                <a:cs typeface="Arial"/>
              </a:rPr>
              <a:t>. Profondes pour remplacer quand la quantité de données le justifie, les méthodes classiques de modélisation</a:t>
            </a:r>
            <a:endParaRPr lang="fr-FR" sz="2000" b="0" strike="noStrike" spc="-1">
              <a:latin typeface="Arial"/>
              <a:cs typeface="Arial"/>
            </a:endParaRPr>
          </a:p>
        </p:txBody>
      </p:sp>
      <p:sp>
        <p:nvSpPr>
          <p:cNvPr id="322" name="TextShape 3"/>
          <p:cNvSpPr txBox="1"/>
          <p:nvPr/>
        </p:nvSpPr>
        <p:spPr>
          <a:xfrm>
            <a:off x="4280040" y="10156680"/>
            <a:ext cx="3274560" cy="5360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E82DA85-E2A3-4E4E-AEE5-561B91ECE7B4}" type="slidenum">
              <a:rPr lang="cs-CZ" sz="1200" b="0" strike="noStrike" spc="-1">
                <a:latin typeface="Times New Roman"/>
              </a:rPr>
              <a:t>2</a:t>
            </a:fld>
            <a:endParaRPr lang="fr-FR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0815364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E2BEBCC2-109E-4A1A-9E40-91323FC53711}" type="slidenum">
              <a:rPr lang="fr-FR" sz="1400" b="0" strike="noStrike" spc="-1">
                <a:latin typeface="Times New Roman"/>
              </a:rPr>
              <a:t>20</a:t>
            </a:fld>
            <a:endParaRPr lang="fr-FR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558164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E2BEBCC2-109E-4A1A-9E40-91323FC53711}" type="slidenum">
              <a:rPr lang="fr-FR" sz="1400" b="0" strike="noStrike" spc="-1">
                <a:latin typeface="Times New Roman"/>
              </a:rPr>
              <a:t>21</a:t>
            </a:fld>
            <a:endParaRPr lang="fr-FR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07243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E2BEBCC2-109E-4A1A-9E40-91323FC53711}" type="slidenum">
              <a:rPr lang="fr-FR" sz="1400" b="0" strike="noStrike" spc="-1">
                <a:latin typeface="Times New Roman"/>
              </a:rPr>
              <a:t>22</a:t>
            </a:fld>
            <a:endParaRPr lang="fr-FR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0686646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E2BEBCC2-109E-4A1A-9E40-91323FC53711}" type="slidenum">
              <a:rPr lang="fr-FR" sz="1400" b="0" strike="noStrike" spc="-1">
                <a:latin typeface="Times New Roman"/>
              </a:rPr>
              <a:t>23</a:t>
            </a:fld>
            <a:endParaRPr lang="fr-FR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06162513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71500" y="1336675"/>
            <a:ext cx="6413500" cy="3608388"/>
          </a:xfrm>
          <a:prstGeom prst="rect">
            <a:avLst/>
          </a:prstGeom>
        </p:spPr>
      </p:sp>
      <p:sp>
        <p:nvSpPr>
          <p:cNvPr id="321" name="PlaceHolder 2"/>
          <p:cNvSpPr>
            <a:spLocks noGrp="1"/>
          </p:cNvSpPr>
          <p:nvPr>
            <p:ph type="body"/>
          </p:nvPr>
        </p:nvSpPr>
        <p:spPr>
          <a:xfrm>
            <a:off x="755640" y="5146560"/>
            <a:ext cx="6044760" cy="4209840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fr-FR" sz="2000" spc="-1" dirty="0">
                <a:latin typeface="Arial"/>
                <a:cs typeface="Arial"/>
              </a:rPr>
              <a:t>Objectif : Explorer le potentiel des méthodes de </a:t>
            </a:r>
            <a:r>
              <a:rPr lang="fr-FR" sz="2000" spc="-1" dirty="0" err="1">
                <a:latin typeface="Arial"/>
                <a:cs typeface="Arial"/>
              </a:rPr>
              <a:t>gen</a:t>
            </a:r>
            <a:r>
              <a:rPr lang="fr-FR" sz="2000" spc="-1">
                <a:latin typeface="Arial"/>
                <a:cs typeface="Arial"/>
              </a:rPr>
              <a:t>. Profondes pour remplacer quand la quantité de données le justifie, les méthodes classiques de modélisation</a:t>
            </a:r>
            <a:endParaRPr lang="fr-FR" sz="2000" b="0" strike="noStrike" spc="-1">
              <a:latin typeface="Arial"/>
              <a:cs typeface="Arial"/>
            </a:endParaRPr>
          </a:p>
        </p:txBody>
      </p:sp>
      <p:sp>
        <p:nvSpPr>
          <p:cNvPr id="322" name="TextShape 3"/>
          <p:cNvSpPr txBox="1"/>
          <p:nvPr/>
        </p:nvSpPr>
        <p:spPr>
          <a:xfrm>
            <a:off x="4280040" y="10156680"/>
            <a:ext cx="3274560" cy="5360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E82DA85-E2A3-4E4E-AEE5-561B91ECE7B4}" type="slidenum">
              <a:rPr lang="cs-CZ" sz="1200" b="0" strike="noStrike" spc="-1">
                <a:latin typeface="Times New Roman"/>
              </a:rPr>
              <a:t>24</a:t>
            </a:fld>
            <a:endParaRPr lang="fr-FR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5882723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E2BEBCC2-109E-4A1A-9E40-91323FC53711}" type="slidenum">
              <a:rPr lang="fr-FR" sz="1400" b="0" strike="noStrike" spc="-1">
                <a:latin typeface="Times New Roman"/>
              </a:rPr>
              <a:t>3</a:t>
            </a:fld>
            <a:endParaRPr lang="fr-FR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992101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E2BEBCC2-109E-4A1A-9E40-91323FC53711}" type="slidenum">
              <a:rPr lang="fr-FR" sz="1400" b="0" strike="noStrike" spc="-1">
                <a:latin typeface="Times New Roman"/>
              </a:rPr>
              <a:t>4</a:t>
            </a:fld>
            <a:endParaRPr lang="fr-FR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36619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E2BEBCC2-109E-4A1A-9E40-91323FC53711}" type="slidenum">
              <a:rPr lang="fr-FR" sz="1400" b="0" strike="noStrike" spc="-1">
                <a:latin typeface="Times New Roman"/>
              </a:rPr>
              <a:t>5</a:t>
            </a:fld>
            <a:endParaRPr lang="fr-FR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1089150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E2BEBCC2-109E-4A1A-9E40-91323FC53711}" type="slidenum">
              <a:rPr lang="fr-FR" sz="1400" b="0" strike="noStrike" spc="-1">
                <a:latin typeface="Times New Roman"/>
              </a:rPr>
              <a:t>6</a:t>
            </a:fld>
            <a:endParaRPr lang="fr-FR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0873358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E2BEBCC2-109E-4A1A-9E40-91323FC53711}" type="slidenum">
              <a:rPr lang="fr-FR" sz="1400" b="0" strike="noStrike" spc="-1">
                <a:latin typeface="Times New Roman"/>
              </a:rPr>
              <a:t>7</a:t>
            </a:fld>
            <a:endParaRPr lang="fr-FR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964561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E2BEBCC2-109E-4A1A-9E40-91323FC53711}" type="slidenum">
              <a:rPr lang="fr-FR" sz="1400" b="0" strike="noStrike" spc="-1">
                <a:latin typeface="Times New Roman"/>
              </a:rPr>
              <a:t>8</a:t>
            </a:fld>
            <a:endParaRPr lang="fr-FR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655975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E2BEBCC2-109E-4A1A-9E40-91323FC53711}" type="slidenum">
              <a:rPr lang="fr-FR" sz="1400" b="0" strike="noStrike" spc="-1">
                <a:latin typeface="Times New Roman"/>
              </a:rPr>
              <a:t>9</a:t>
            </a:fld>
            <a:endParaRPr lang="fr-FR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568874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1306800" y="569160"/>
            <a:ext cx="16396200" cy="20664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1306800" y="2846520"/>
            <a:ext cx="16396200" cy="3236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37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1306800" y="6390360"/>
            <a:ext cx="16396200" cy="3236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37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1306800" y="569160"/>
            <a:ext cx="16396200" cy="20664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1306800" y="2846520"/>
            <a:ext cx="8001000" cy="3236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37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9708120" y="2846520"/>
            <a:ext cx="8001000" cy="3236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37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1306800" y="6390360"/>
            <a:ext cx="8001000" cy="3236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37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9708120" y="6390360"/>
            <a:ext cx="8001000" cy="3236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37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1306800" y="569160"/>
            <a:ext cx="16396200" cy="20664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1306800" y="2846520"/>
            <a:ext cx="5279400" cy="3236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37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6850440" y="2846520"/>
            <a:ext cx="5279400" cy="3236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37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12394440" y="2846520"/>
            <a:ext cx="5279400" cy="3236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37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1306800" y="6390360"/>
            <a:ext cx="5279400" cy="3236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37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6850440" y="6390360"/>
            <a:ext cx="5279400" cy="3236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37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12394440" y="6390360"/>
            <a:ext cx="5279400" cy="3236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37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1306800" y="569160"/>
            <a:ext cx="16396200" cy="20664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1306800" y="2846520"/>
            <a:ext cx="16396200" cy="67845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1306800" y="569160"/>
            <a:ext cx="16396200" cy="20664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1306800" y="2846520"/>
            <a:ext cx="16396200" cy="6784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37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1306800" y="569160"/>
            <a:ext cx="16396200" cy="20664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1306800" y="2846520"/>
            <a:ext cx="8001000" cy="6784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37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9708120" y="2846520"/>
            <a:ext cx="8001000" cy="6784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37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1306800" y="569160"/>
            <a:ext cx="16396200" cy="20664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1306800" y="569160"/>
            <a:ext cx="16396200" cy="9579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1306800" y="569160"/>
            <a:ext cx="16396200" cy="20664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1306800" y="2846520"/>
            <a:ext cx="8001000" cy="3236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37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9708120" y="2846520"/>
            <a:ext cx="8001000" cy="6784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37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1306800" y="6390360"/>
            <a:ext cx="8001000" cy="3236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37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1306800" y="569160"/>
            <a:ext cx="16396200" cy="20664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1306800" y="2846520"/>
            <a:ext cx="8001000" cy="6784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37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9708120" y="2846520"/>
            <a:ext cx="8001000" cy="3236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37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9708120" y="6390360"/>
            <a:ext cx="8001000" cy="3236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37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1306800" y="569160"/>
            <a:ext cx="16396200" cy="20664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1306800" y="2846520"/>
            <a:ext cx="8001000" cy="3236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37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9708120" y="2846520"/>
            <a:ext cx="8001000" cy="3236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37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1306800" y="6390360"/>
            <a:ext cx="16396200" cy="3236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37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dt"/>
          </p:nvPr>
        </p:nvSpPr>
        <p:spPr>
          <a:xfrm>
            <a:off x="1306800" y="9911160"/>
            <a:ext cx="4276800" cy="56880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CF600561-E933-4744-BAA7-EDA91399E6C4}" type="datetime1">
              <a:rPr lang="en-US" sz="1870" b="0" strike="noStrike" spc="-1">
                <a:solidFill>
                  <a:srgbClr val="8B8B8B"/>
                </a:solidFill>
                <a:latin typeface="Calibri"/>
              </a:rPr>
              <a:t>1/25/2023</a:t>
            </a:fld>
            <a:endParaRPr lang="fr-FR" sz="1870" b="0" strike="noStrike" spc="-1">
              <a:latin typeface="Times New Roman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ftr"/>
          </p:nvPr>
        </p:nvSpPr>
        <p:spPr>
          <a:xfrm>
            <a:off x="6297120" y="9911160"/>
            <a:ext cx="6415560" cy="56880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endParaRPr lang="fr-FR" sz="2400" b="0" strike="noStrike" spc="-1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sldNum"/>
          </p:nvPr>
        </p:nvSpPr>
        <p:spPr>
          <a:xfrm>
            <a:off x="13426200" y="9911160"/>
            <a:ext cx="4276800" cy="56880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3E632283-375D-4802-8266-081816584D0D}" type="slidenum">
              <a:rPr lang="cs-CZ" sz="1870" b="0" strike="noStrike" spc="-1">
                <a:solidFill>
                  <a:srgbClr val="8B8B8B"/>
                </a:solidFill>
                <a:latin typeface="Calibri"/>
              </a:rPr>
              <a:t>‹#›</a:t>
            </a:fld>
            <a:endParaRPr lang="fr-FR" sz="1870" b="0" strike="noStrike" spc="-1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950400" y="426600"/>
            <a:ext cx="17108640" cy="17852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Cliquez pour éditer le format du texte-titre</a:t>
            </a: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950400" y="2502000"/>
            <a:ext cx="17108640" cy="6201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4370" b="0" strike="noStrike" spc="-1">
                <a:solidFill>
                  <a:srgbClr val="000000"/>
                </a:solidFill>
                <a:latin typeface="Calibri"/>
              </a:rPr>
              <a:t>Cliquez pour éditer le format du plan de texte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3120" b="0" strike="noStrike" spc="-1">
                <a:solidFill>
                  <a:srgbClr val="000000"/>
                </a:solidFill>
                <a:latin typeface="Calibri"/>
              </a:rPr>
              <a:t>Second niveau de plan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10" b="0" strike="noStrike" spc="-1">
                <a:solidFill>
                  <a:srgbClr val="000000"/>
                </a:solidFill>
                <a:latin typeface="Calibri"/>
              </a:rPr>
              <a:t>Troisième niveau de plan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10" b="0" strike="noStrike" spc="-1">
                <a:solidFill>
                  <a:srgbClr val="000000"/>
                </a:solidFill>
                <a:latin typeface="Calibri"/>
              </a:rPr>
              <a:t>Quatrième niveau de plan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Cinquième niveau de plan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Sixième niveau de plan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Septième niveau de plan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gif"/><Relationship Id="rId5" Type="http://schemas.openxmlformats.org/officeDocument/2006/relationships/image" Target="../media/image18.png"/><Relationship Id="rId4" Type="http://schemas.openxmlformats.org/officeDocument/2006/relationships/image" Target="../media/image17.gi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eg"/><Relationship Id="rId3" Type="http://schemas.openxmlformats.org/officeDocument/2006/relationships/image" Target="../media/image21.png"/><Relationship Id="rId7" Type="http://schemas.openxmlformats.org/officeDocument/2006/relationships/image" Target="../media/image25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jpe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CustomShape 8"/>
          <p:cNvSpPr/>
          <p:nvPr/>
        </p:nvSpPr>
        <p:spPr>
          <a:xfrm>
            <a:off x="-3240" y="3794000"/>
            <a:ext cx="19007280" cy="6945120"/>
          </a:xfrm>
          <a:prstGeom prst="rect">
            <a:avLst/>
          </a:prstGeom>
          <a:blipFill rotWithShape="0">
            <a:blip r:embed="rId3"/>
            <a:stretch>
              <a:fillRect/>
            </a:stretch>
          </a:blip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fr-FR" dirty="0"/>
          </a:p>
        </p:txBody>
      </p:sp>
      <p:grpSp>
        <p:nvGrpSpPr>
          <p:cNvPr id="130" name="Group 1"/>
          <p:cNvGrpSpPr/>
          <p:nvPr/>
        </p:nvGrpSpPr>
        <p:grpSpPr>
          <a:xfrm>
            <a:off x="0" y="0"/>
            <a:ext cx="19010160" cy="1111680"/>
            <a:chOff x="0" y="0"/>
            <a:chExt cx="19010160" cy="1111680"/>
          </a:xfrm>
        </p:grpSpPr>
        <p:sp>
          <p:nvSpPr>
            <p:cNvPr id="131" name="CustomShape 2"/>
            <p:cNvSpPr/>
            <p:nvPr/>
          </p:nvSpPr>
          <p:spPr>
            <a:xfrm>
              <a:off x="0" y="0"/>
              <a:ext cx="4781880" cy="1111680"/>
            </a:xfrm>
            <a:custGeom>
              <a:avLst/>
              <a:gdLst/>
              <a:ahLst/>
              <a:cxnLst/>
              <a:rect l="l" t="t" r="r" b="b"/>
              <a:pathLst>
                <a:path w="1892300" h="440055">
                  <a:moveTo>
                    <a:pt x="0" y="439737"/>
                  </a:moveTo>
                  <a:lnTo>
                    <a:pt x="1892300" y="439737"/>
                  </a:lnTo>
                  <a:lnTo>
                    <a:pt x="1892300" y="0"/>
                  </a:lnTo>
                  <a:lnTo>
                    <a:pt x="0" y="0"/>
                  </a:lnTo>
                  <a:lnTo>
                    <a:pt x="0" y="439737"/>
                  </a:lnTo>
                  <a:close/>
                </a:path>
              </a:pathLst>
            </a:custGeom>
            <a:solidFill>
              <a:srgbClr val="009EF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2" name="CustomShape 3"/>
            <p:cNvSpPr/>
            <p:nvPr/>
          </p:nvSpPr>
          <p:spPr>
            <a:xfrm>
              <a:off x="14250600" y="0"/>
              <a:ext cx="4759560" cy="1111680"/>
            </a:xfrm>
            <a:custGeom>
              <a:avLst/>
              <a:gdLst/>
              <a:ahLst/>
              <a:cxnLst/>
              <a:rect l="l" t="t" r="r" b="b"/>
              <a:pathLst>
                <a:path w="1883409" h="440055">
                  <a:moveTo>
                    <a:pt x="0" y="0"/>
                  </a:moveTo>
                  <a:lnTo>
                    <a:pt x="0" y="439737"/>
                  </a:lnTo>
                  <a:lnTo>
                    <a:pt x="1883155" y="439737"/>
                  </a:lnTo>
                  <a:lnTo>
                    <a:pt x="18831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820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3" name="CustomShape 4"/>
            <p:cNvSpPr/>
            <p:nvPr/>
          </p:nvSpPr>
          <p:spPr>
            <a:xfrm>
              <a:off x="4750200" y="0"/>
              <a:ext cx="4781880" cy="1111680"/>
            </a:xfrm>
            <a:custGeom>
              <a:avLst/>
              <a:gdLst/>
              <a:ahLst/>
              <a:cxnLst/>
              <a:rect l="l" t="t" r="r" b="b"/>
              <a:pathLst>
                <a:path w="1892300" h="440055">
                  <a:moveTo>
                    <a:pt x="0" y="439737"/>
                  </a:moveTo>
                  <a:lnTo>
                    <a:pt x="1892300" y="439737"/>
                  </a:lnTo>
                  <a:lnTo>
                    <a:pt x="1892300" y="0"/>
                  </a:lnTo>
                  <a:lnTo>
                    <a:pt x="0" y="0"/>
                  </a:lnTo>
                  <a:lnTo>
                    <a:pt x="0" y="439737"/>
                  </a:lnTo>
                  <a:close/>
                </a:path>
              </a:pathLst>
            </a:custGeom>
            <a:solidFill>
              <a:srgbClr val="FFBF0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4" name="CustomShape 5"/>
            <p:cNvSpPr/>
            <p:nvPr/>
          </p:nvSpPr>
          <p:spPr>
            <a:xfrm>
              <a:off x="9500400" y="0"/>
              <a:ext cx="4781880" cy="1111680"/>
            </a:xfrm>
            <a:custGeom>
              <a:avLst/>
              <a:gdLst/>
              <a:ahLst/>
              <a:cxnLst/>
              <a:rect l="l" t="t" r="r" b="b"/>
              <a:pathLst>
                <a:path w="1892300" h="440055">
                  <a:moveTo>
                    <a:pt x="0" y="439737"/>
                  </a:moveTo>
                  <a:lnTo>
                    <a:pt x="1892300" y="439737"/>
                  </a:lnTo>
                  <a:lnTo>
                    <a:pt x="1892300" y="0"/>
                  </a:lnTo>
                  <a:lnTo>
                    <a:pt x="0" y="0"/>
                  </a:lnTo>
                  <a:lnTo>
                    <a:pt x="0" y="439737"/>
                  </a:lnTo>
                  <a:close/>
                </a:path>
              </a:pathLst>
            </a:custGeom>
            <a:solidFill>
              <a:srgbClr val="FFA10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136" name="CustomShape 7"/>
          <p:cNvSpPr/>
          <p:nvPr/>
        </p:nvSpPr>
        <p:spPr>
          <a:xfrm>
            <a:off x="15253920" y="322920"/>
            <a:ext cx="2784600" cy="500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8" name="CustomShape 9"/>
          <p:cNvSpPr/>
          <p:nvPr/>
        </p:nvSpPr>
        <p:spPr>
          <a:xfrm>
            <a:off x="2777233" y="3472075"/>
            <a:ext cx="12936125" cy="222871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12600" rIns="0" bIns="0" anchor="t">
            <a:spAutoFit/>
          </a:bodyPr>
          <a:lstStyle/>
          <a:p>
            <a:pPr marL="1222375" indent="-1210310" algn="ctr">
              <a:spcBef>
                <a:spcPts val="99"/>
              </a:spcBef>
              <a:tabLst>
                <a:tab pos="0" algn="l"/>
              </a:tabLst>
            </a:pPr>
            <a:r>
              <a:rPr lang="en-GB" sz="7200" spc="-7" dirty="0">
                <a:solidFill>
                  <a:srgbClr val="00318B"/>
                </a:solidFill>
                <a:latin typeface="Calibri"/>
                <a:ea typeface="+mn-lt"/>
                <a:cs typeface="+mn-lt"/>
              </a:rPr>
              <a:t>Generative Models</a:t>
            </a:r>
            <a:br>
              <a:rPr lang="en-GB" sz="7200" spc="-7" dirty="0">
                <a:solidFill>
                  <a:srgbClr val="00318B"/>
                </a:solidFill>
                <a:latin typeface="Calibri"/>
                <a:ea typeface="+mn-lt"/>
                <a:cs typeface="+mn-lt"/>
              </a:rPr>
            </a:br>
            <a:r>
              <a:rPr lang="en-GB" sz="7200" spc="-7" dirty="0">
                <a:solidFill>
                  <a:srgbClr val="00318B"/>
                </a:solidFill>
                <a:latin typeface="Calibri"/>
                <a:ea typeface="+mn-lt"/>
                <a:cs typeface="+mn-lt"/>
              </a:rPr>
              <a:t>Part 1</a:t>
            </a:r>
            <a:endParaRPr lang="en-US" sz="7200" spc="-7" dirty="0">
              <a:solidFill>
                <a:srgbClr val="00318B"/>
              </a:solidFill>
              <a:latin typeface="Calibri"/>
              <a:cs typeface="Arial"/>
            </a:endParaRPr>
          </a:p>
        </p:txBody>
      </p:sp>
      <p:sp>
        <p:nvSpPr>
          <p:cNvPr id="139" name="CustomShape 10"/>
          <p:cNvSpPr/>
          <p:nvPr/>
        </p:nvSpPr>
        <p:spPr>
          <a:xfrm flipV="1">
            <a:off x="5652540" y="8472625"/>
            <a:ext cx="7695720" cy="273960"/>
          </a:xfrm>
          <a:custGeom>
            <a:avLst/>
            <a:gdLst/>
            <a:ahLst/>
            <a:cxnLst/>
            <a:rect l="l" t="t" r="r" b="b"/>
            <a:pathLst>
              <a:path w="4686300">
                <a:moveTo>
                  <a:pt x="0" y="0"/>
                </a:moveTo>
                <a:lnTo>
                  <a:pt x="4686300" y="0"/>
                </a:lnTo>
              </a:path>
            </a:pathLst>
          </a:custGeom>
          <a:noFill/>
          <a:ln w="8640">
            <a:solidFill>
              <a:srgbClr val="002E8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0" name="CustomShape 11"/>
          <p:cNvSpPr/>
          <p:nvPr/>
        </p:nvSpPr>
        <p:spPr>
          <a:xfrm>
            <a:off x="3724179" y="8278607"/>
            <a:ext cx="11615802" cy="151569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12600" rIns="0" bIns="0" anchor="t">
            <a:spAutoFit/>
          </a:bodyPr>
          <a:lstStyle/>
          <a:p>
            <a:pPr marL="12065" algn="ctr">
              <a:spcBef>
                <a:spcPts val="99"/>
              </a:spcBef>
            </a:pPr>
            <a:endParaRPr lang="fr-FR" sz="3200" b="0" strike="noStrike" spc="-1" dirty="0">
              <a:solidFill>
                <a:srgbClr val="5B9BD5"/>
              </a:solidFill>
              <a:latin typeface="Calibri"/>
            </a:endParaRPr>
          </a:p>
          <a:p>
            <a:pPr marL="12065" algn="ctr">
              <a:spcBef>
                <a:spcPts val="99"/>
              </a:spcBef>
            </a:pPr>
            <a:endParaRPr lang="fr-FR" sz="3200" spc="-1" dirty="0">
              <a:solidFill>
                <a:srgbClr val="5B9BD5"/>
              </a:solidFill>
              <a:latin typeface="Calibri"/>
            </a:endParaRPr>
          </a:p>
          <a:p>
            <a:pPr marL="12065" algn="ctr">
              <a:spcBef>
                <a:spcPts val="99"/>
              </a:spcBef>
            </a:pPr>
            <a:r>
              <a:rPr lang="fr-FR" sz="3200" b="1" spc="-1" dirty="0">
                <a:solidFill>
                  <a:srgbClr val="5B9BD5"/>
                </a:solidFill>
                <a:latin typeface="Calibri"/>
              </a:rPr>
              <a:t>Ferdinand.bhavsar@minesparis.psl.eu</a:t>
            </a:r>
            <a:endParaRPr lang="fr-FR" sz="3200" b="1" spc="-1" dirty="0">
              <a:solidFill>
                <a:srgbClr val="5B9BD5"/>
              </a:solidFill>
              <a:latin typeface="Calibri"/>
              <a:cs typeface="Calibri"/>
            </a:endParaRPr>
          </a:p>
        </p:txBody>
      </p:sp>
      <p:sp>
        <p:nvSpPr>
          <p:cNvPr id="142" name="TextShape 12"/>
          <p:cNvSpPr txBox="1"/>
          <p:nvPr/>
        </p:nvSpPr>
        <p:spPr>
          <a:xfrm>
            <a:off x="13426200" y="9911160"/>
            <a:ext cx="4276800" cy="5688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6C831D63-9BAB-42E8-ACD6-DF4B7878F68F}" type="slidenum">
              <a:rPr lang="cs-CZ" sz="1870" b="0" strike="noStrike" spc="-1">
                <a:solidFill>
                  <a:srgbClr val="8B8B8B"/>
                </a:solidFill>
                <a:latin typeface="Calibri"/>
              </a:rPr>
              <a:t>1</a:t>
            </a:fld>
            <a:endParaRPr lang="fr-FR" sz="1870" b="0" strike="noStrike" spc="-1" dirty="0">
              <a:latin typeface="Times New Roman"/>
            </a:endParaRPr>
          </a:p>
        </p:txBody>
      </p:sp>
      <p:pic>
        <p:nvPicPr>
          <p:cNvPr id="3" name="Image 3">
            <a:extLst>
              <a:ext uri="{FF2B5EF4-FFF2-40B4-BE49-F238E27FC236}">
                <a16:creationId xmlns:a16="http://schemas.microsoft.com/office/drawing/2014/main" id="{38885726-82BD-6164-2C64-0C4859AE97A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93950" y="1656943"/>
            <a:ext cx="4129499" cy="212797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CustomShape 8"/>
          <p:cNvSpPr/>
          <p:nvPr/>
        </p:nvSpPr>
        <p:spPr>
          <a:xfrm>
            <a:off x="-3240" y="3794000"/>
            <a:ext cx="19007280" cy="6945120"/>
          </a:xfrm>
          <a:prstGeom prst="rect">
            <a:avLst/>
          </a:prstGeom>
          <a:blipFill rotWithShape="0">
            <a:blip r:embed="rId3"/>
            <a:stretch>
              <a:fillRect/>
            </a:stretch>
          </a:blip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fr-FR" dirty="0"/>
          </a:p>
        </p:txBody>
      </p:sp>
      <p:grpSp>
        <p:nvGrpSpPr>
          <p:cNvPr id="130" name="Group 1"/>
          <p:cNvGrpSpPr/>
          <p:nvPr/>
        </p:nvGrpSpPr>
        <p:grpSpPr>
          <a:xfrm>
            <a:off x="0" y="0"/>
            <a:ext cx="19010160" cy="1111680"/>
            <a:chOff x="0" y="0"/>
            <a:chExt cx="19010160" cy="1111680"/>
          </a:xfrm>
        </p:grpSpPr>
        <p:sp>
          <p:nvSpPr>
            <p:cNvPr id="131" name="CustomShape 2"/>
            <p:cNvSpPr/>
            <p:nvPr/>
          </p:nvSpPr>
          <p:spPr>
            <a:xfrm>
              <a:off x="0" y="0"/>
              <a:ext cx="4781880" cy="1111680"/>
            </a:xfrm>
            <a:custGeom>
              <a:avLst/>
              <a:gdLst/>
              <a:ahLst/>
              <a:cxnLst/>
              <a:rect l="l" t="t" r="r" b="b"/>
              <a:pathLst>
                <a:path w="1892300" h="440055">
                  <a:moveTo>
                    <a:pt x="0" y="439737"/>
                  </a:moveTo>
                  <a:lnTo>
                    <a:pt x="1892300" y="439737"/>
                  </a:lnTo>
                  <a:lnTo>
                    <a:pt x="1892300" y="0"/>
                  </a:lnTo>
                  <a:lnTo>
                    <a:pt x="0" y="0"/>
                  </a:lnTo>
                  <a:lnTo>
                    <a:pt x="0" y="439737"/>
                  </a:lnTo>
                  <a:close/>
                </a:path>
              </a:pathLst>
            </a:custGeom>
            <a:solidFill>
              <a:srgbClr val="009EF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2" name="CustomShape 3"/>
            <p:cNvSpPr/>
            <p:nvPr/>
          </p:nvSpPr>
          <p:spPr>
            <a:xfrm>
              <a:off x="14250600" y="0"/>
              <a:ext cx="4759560" cy="1111680"/>
            </a:xfrm>
            <a:custGeom>
              <a:avLst/>
              <a:gdLst/>
              <a:ahLst/>
              <a:cxnLst/>
              <a:rect l="l" t="t" r="r" b="b"/>
              <a:pathLst>
                <a:path w="1883409" h="440055">
                  <a:moveTo>
                    <a:pt x="0" y="0"/>
                  </a:moveTo>
                  <a:lnTo>
                    <a:pt x="0" y="439737"/>
                  </a:lnTo>
                  <a:lnTo>
                    <a:pt x="1883155" y="439737"/>
                  </a:lnTo>
                  <a:lnTo>
                    <a:pt x="18831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820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3" name="CustomShape 4"/>
            <p:cNvSpPr/>
            <p:nvPr/>
          </p:nvSpPr>
          <p:spPr>
            <a:xfrm>
              <a:off x="4750200" y="0"/>
              <a:ext cx="4781880" cy="1111680"/>
            </a:xfrm>
            <a:custGeom>
              <a:avLst/>
              <a:gdLst/>
              <a:ahLst/>
              <a:cxnLst/>
              <a:rect l="l" t="t" r="r" b="b"/>
              <a:pathLst>
                <a:path w="1892300" h="440055">
                  <a:moveTo>
                    <a:pt x="0" y="439737"/>
                  </a:moveTo>
                  <a:lnTo>
                    <a:pt x="1892300" y="439737"/>
                  </a:lnTo>
                  <a:lnTo>
                    <a:pt x="1892300" y="0"/>
                  </a:lnTo>
                  <a:lnTo>
                    <a:pt x="0" y="0"/>
                  </a:lnTo>
                  <a:lnTo>
                    <a:pt x="0" y="439737"/>
                  </a:lnTo>
                  <a:close/>
                </a:path>
              </a:pathLst>
            </a:custGeom>
            <a:solidFill>
              <a:srgbClr val="FFBF0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4" name="CustomShape 5"/>
            <p:cNvSpPr/>
            <p:nvPr/>
          </p:nvSpPr>
          <p:spPr>
            <a:xfrm>
              <a:off x="9500400" y="0"/>
              <a:ext cx="4781880" cy="1111680"/>
            </a:xfrm>
            <a:custGeom>
              <a:avLst/>
              <a:gdLst/>
              <a:ahLst/>
              <a:cxnLst/>
              <a:rect l="l" t="t" r="r" b="b"/>
              <a:pathLst>
                <a:path w="1892300" h="440055">
                  <a:moveTo>
                    <a:pt x="0" y="439737"/>
                  </a:moveTo>
                  <a:lnTo>
                    <a:pt x="1892300" y="439737"/>
                  </a:lnTo>
                  <a:lnTo>
                    <a:pt x="1892300" y="0"/>
                  </a:lnTo>
                  <a:lnTo>
                    <a:pt x="0" y="0"/>
                  </a:lnTo>
                  <a:lnTo>
                    <a:pt x="0" y="439737"/>
                  </a:lnTo>
                  <a:close/>
                </a:path>
              </a:pathLst>
            </a:custGeom>
            <a:solidFill>
              <a:srgbClr val="FFA10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136" name="CustomShape 7"/>
          <p:cNvSpPr/>
          <p:nvPr/>
        </p:nvSpPr>
        <p:spPr>
          <a:xfrm>
            <a:off x="15253920" y="322920"/>
            <a:ext cx="2784600" cy="500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8" name="CustomShape 9"/>
          <p:cNvSpPr/>
          <p:nvPr/>
        </p:nvSpPr>
        <p:spPr>
          <a:xfrm>
            <a:off x="2777233" y="3472075"/>
            <a:ext cx="12936125" cy="112071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12600" rIns="0" bIns="0" anchor="t">
            <a:spAutoFit/>
          </a:bodyPr>
          <a:lstStyle/>
          <a:p>
            <a:pPr marL="1222375" indent="-1210310" algn="ctr">
              <a:spcBef>
                <a:spcPts val="99"/>
              </a:spcBef>
              <a:tabLst>
                <a:tab pos="0" algn="l"/>
              </a:tabLst>
            </a:pPr>
            <a:r>
              <a:rPr lang="en-GB" sz="7200" spc="-7" dirty="0">
                <a:solidFill>
                  <a:srgbClr val="00318B"/>
                </a:solidFill>
                <a:latin typeface="Calibri"/>
                <a:ea typeface="+mn-lt"/>
                <a:cs typeface="+mn-lt"/>
              </a:rPr>
              <a:t>Generative Learning Principles</a:t>
            </a:r>
            <a:endParaRPr lang="en-US" sz="7200" spc="-7" dirty="0">
              <a:solidFill>
                <a:srgbClr val="00318B"/>
              </a:solidFill>
              <a:latin typeface="Calibri"/>
              <a:cs typeface="Arial"/>
            </a:endParaRPr>
          </a:p>
        </p:txBody>
      </p:sp>
      <p:sp>
        <p:nvSpPr>
          <p:cNvPr id="139" name="CustomShape 10"/>
          <p:cNvSpPr/>
          <p:nvPr/>
        </p:nvSpPr>
        <p:spPr>
          <a:xfrm flipV="1">
            <a:off x="5652540" y="8472625"/>
            <a:ext cx="7695720" cy="273960"/>
          </a:xfrm>
          <a:custGeom>
            <a:avLst/>
            <a:gdLst/>
            <a:ahLst/>
            <a:cxnLst/>
            <a:rect l="l" t="t" r="r" b="b"/>
            <a:pathLst>
              <a:path w="4686300">
                <a:moveTo>
                  <a:pt x="0" y="0"/>
                </a:moveTo>
                <a:lnTo>
                  <a:pt x="4686300" y="0"/>
                </a:lnTo>
              </a:path>
            </a:pathLst>
          </a:custGeom>
          <a:noFill/>
          <a:ln w="8640">
            <a:solidFill>
              <a:srgbClr val="002E8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0" name="CustomShape 11"/>
          <p:cNvSpPr/>
          <p:nvPr/>
        </p:nvSpPr>
        <p:spPr>
          <a:xfrm>
            <a:off x="3724179" y="8278607"/>
            <a:ext cx="11615802" cy="10104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12600" rIns="0" bIns="0" anchor="t">
            <a:spAutoFit/>
          </a:bodyPr>
          <a:lstStyle/>
          <a:p>
            <a:pPr marL="12065" algn="ctr">
              <a:spcBef>
                <a:spcPts val="99"/>
              </a:spcBef>
            </a:pPr>
            <a:endParaRPr lang="fr-FR" sz="3200" b="0" strike="noStrike" spc="-1" dirty="0">
              <a:solidFill>
                <a:srgbClr val="5B9BD5"/>
              </a:solidFill>
              <a:latin typeface="Calibri"/>
            </a:endParaRPr>
          </a:p>
          <a:p>
            <a:pPr marL="12065" algn="ctr">
              <a:spcBef>
                <a:spcPts val="99"/>
              </a:spcBef>
            </a:pPr>
            <a:endParaRPr lang="fr-FR" sz="3200" spc="-1" dirty="0">
              <a:solidFill>
                <a:srgbClr val="5B9BD5"/>
              </a:solidFill>
              <a:latin typeface="Calibri"/>
            </a:endParaRPr>
          </a:p>
        </p:txBody>
      </p:sp>
      <p:sp>
        <p:nvSpPr>
          <p:cNvPr id="142" name="TextShape 12"/>
          <p:cNvSpPr txBox="1"/>
          <p:nvPr/>
        </p:nvSpPr>
        <p:spPr>
          <a:xfrm>
            <a:off x="13426200" y="9911160"/>
            <a:ext cx="4276800" cy="5688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6C831D63-9BAB-42E8-ACD6-DF4B7878F68F}" type="slidenum">
              <a:rPr lang="cs-CZ" sz="1870" b="0" strike="noStrike" spc="-1">
                <a:solidFill>
                  <a:srgbClr val="8B8B8B"/>
                </a:solidFill>
                <a:latin typeface="Calibri"/>
              </a:rPr>
              <a:t>10</a:t>
            </a:fld>
            <a:endParaRPr lang="fr-FR" sz="187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406889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CustomShape 1"/>
          <p:cNvSpPr/>
          <p:nvPr/>
        </p:nvSpPr>
        <p:spPr>
          <a:xfrm>
            <a:off x="0" y="556200"/>
            <a:ext cx="5542560" cy="827640"/>
          </a:xfrm>
          <a:custGeom>
            <a:avLst/>
            <a:gdLst/>
            <a:ahLst/>
            <a:cxnLst/>
            <a:rect l="l" t="t" r="r" b="b"/>
            <a:pathLst>
              <a:path w="2389505" h="437514">
                <a:moveTo>
                  <a:pt x="2170722" y="0"/>
                </a:moveTo>
                <a:lnTo>
                  <a:pt x="0" y="0"/>
                </a:lnTo>
                <a:lnTo>
                  <a:pt x="0" y="437153"/>
                </a:lnTo>
                <a:lnTo>
                  <a:pt x="2170722" y="437153"/>
                </a:lnTo>
                <a:lnTo>
                  <a:pt x="2220839" y="431380"/>
                </a:lnTo>
                <a:lnTo>
                  <a:pt x="2266846" y="414936"/>
                </a:lnTo>
                <a:lnTo>
                  <a:pt x="2307430" y="389134"/>
                </a:lnTo>
                <a:lnTo>
                  <a:pt x="2341280" y="355285"/>
                </a:lnTo>
                <a:lnTo>
                  <a:pt x="2367082" y="314701"/>
                </a:lnTo>
                <a:lnTo>
                  <a:pt x="2383526" y="268694"/>
                </a:lnTo>
                <a:lnTo>
                  <a:pt x="2389299" y="218577"/>
                </a:lnTo>
                <a:lnTo>
                  <a:pt x="2383526" y="168459"/>
                </a:lnTo>
                <a:lnTo>
                  <a:pt x="2367082" y="122452"/>
                </a:lnTo>
                <a:lnTo>
                  <a:pt x="2341280" y="81868"/>
                </a:lnTo>
                <a:lnTo>
                  <a:pt x="2307430" y="48018"/>
                </a:lnTo>
                <a:lnTo>
                  <a:pt x="2266846" y="22216"/>
                </a:lnTo>
                <a:lnTo>
                  <a:pt x="2220839" y="5772"/>
                </a:lnTo>
                <a:lnTo>
                  <a:pt x="2170722" y="0"/>
                </a:lnTo>
                <a:close/>
              </a:path>
            </a:pathLst>
          </a:custGeom>
          <a:solidFill>
            <a:srgbClr val="00A0F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7" name="CustomShape 2"/>
          <p:cNvSpPr/>
          <p:nvPr/>
        </p:nvSpPr>
        <p:spPr>
          <a:xfrm>
            <a:off x="4528440" y="556200"/>
            <a:ext cx="4214520" cy="827640"/>
          </a:xfrm>
          <a:custGeom>
            <a:avLst/>
            <a:gdLst/>
            <a:ahLst/>
            <a:cxnLst/>
            <a:rect l="l" t="t" r="r" b="b"/>
            <a:pathLst>
              <a:path w="2389505" h="437514">
                <a:moveTo>
                  <a:pt x="2170722" y="0"/>
                </a:moveTo>
                <a:lnTo>
                  <a:pt x="0" y="0"/>
                </a:lnTo>
                <a:lnTo>
                  <a:pt x="0" y="437153"/>
                </a:lnTo>
                <a:lnTo>
                  <a:pt x="2170722" y="437153"/>
                </a:lnTo>
                <a:lnTo>
                  <a:pt x="2220839" y="431380"/>
                </a:lnTo>
                <a:lnTo>
                  <a:pt x="2266846" y="414936"/>
                </a:lnTo>
                <a:lnTo>
                  <a:pt x="2307430" y="389134"/>
                </a:lnTo>
                <a:lnTo>
                  <a:pt x="2341280" y="355285"/>
                </a:lnTo>
                <a:lnTo>
                  <a:pt x="2367082" y="314701"/>
                </a:lnTo>
                <a:lnTo>
                  <a:pt x="2383526" y="268694"/>
                </a:lnTo>
                <a:lnTo>
                  <a:pt x="2389299" y="218577"/>
                </a:lnTo>
                <a:lnTo>
                  <a:pt x="2383526" y="168459"/>
                </a:lnTo>
                <a:lnTo>
                  <a:pt x="2367082" y="122452"/>
                </a:lnTo>
                <a:lnTo>
                  <a:pt x="2341280" y="81868"/>
                </a:lnTo>
                <a:lnTo>
                  <a:pt x="2307430" y="48018"/>
                </a:lnTo>
                <a:lnTo>
                  <a:pt x="2266846" y="22216"/>
                </a:lnTo>
                <a:lnTo>
                  <a:pt x="2220839" y="5772"/>
                </a:lnTo>
                <a:lnTo>
                  <a:pt x="2170722" y="0"/>
                </a:lnTo>
                <a:close/>
              </a:path>
            </a:pathLst>
          </a:custGeom>
          <a:solidFill>
            <a:srgbClr val="00A0F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8" name="CustomShape 3"/>
          <p:cNvSpPr/>
          <p:nvPr/>
        </p:nvSpPr>
        <p:spPr>
          <a:xfrm>
            <a:off x="666000" y="708840"/>
            <a:ext cx="9600840" cy="439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 anchor="t">
            <a:spAutoFit/>
          </a:bodyPr>
          <a:lstStyle/>
          <a:p>
            <a:pPr marL="12065">
              <a:spcBef>
                <a:spcPts val="99"/>
              </a:spcBef>
              <a:tabLst>
                <a:tab pos="0" algn="l"/>
              </a:tabLst>
            </a:pPr>
            <a:r>
              <a:rPr lang="fr-FR" sz="2800" spc="-1" dirty="0" err="1">
                <a:solidFill>
                  <a:srgbClr val="FFFFFF"/>
                </a:solidFill>
                <a:latin typeface="Calibri"/>
              </a:rPr>
              <a:t>Deep</a:t>
            </a:r>
            <a:r>
              <a:rPr lang="fr-FR" sz="2800" spc="-1" dirty="0">
                <a:solidFill>
                  <a:srgbClr val="FFFFFF"/>
                </a:solidFill>
                <a:latin typeface="Calibri"/>
              </a:rPr>
              <a:t> </a:t>
            </a:r>
            <a:r>
              <a:rPr lang="fr-FR" sz="2800" spc="-1" dirty="0" err="1">
                <a:solidFill>
                  <a:srgbClr val="FFFFFF"/>
                </a:solidFill>
                <a:latin typeface="Calibri"/>
              </a:rPr>
              <a:t>Generative</a:t>
            </a:r>
            <a:r>
              <a:rPr lang="fr-FR" sz="2800" spc="-1" dirty="0">
                <a:solidFill>
                  <a:srgbClr val="FFFFFF"/>
                </a:solidFill>
                <a:latin typeface="Calibri"/>
              </a:rPr>
              <a:t> </a:t>
            </a:r>
            <a:r>
              <a:rPr lang="fr-FR" sz="2800" spc="-1" dirty="0" err="1">
                <a:solidFill>
                  <a:srgbClr val="FFFFFF"/>
                </a:solidFill>
                <a:latin typeface="Calibri"/>
              </a:rPr>
              <a:t>Models</a:t>
            </a:r>
            <a:endParaRPr lang="en-US" dirty="0" err="1"/>
          </a:p>
        </p:txBody>
      </p:sp>
      <p:sp>
        <p:nvSpPr>
          <p:cNvPr id="200" name="TextShape 5"/>
          <p:cNvSpPr txBox="1"/>
          <p:nvPr/>
        </p:nvSpPr>
        <p:spPr>
          <a:xfrm>
            <a:off x="13426200" y="9911160"/>
            <a:ext cx="4276800" cy="5688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480358A0-A8E7-4778-93A9-30F425FD75C8}" type="slidenum">
              <a:rPr lang="cs-CZ" sz="1870" b="0" strike="noStrike" spc="-1" dirty="0">
                <a:solidFill>
                  <a:srgbClr val="8B8B8B"/>
                </a:solidFill>
                <a:latin typeface="Calibri"/>
              </a:rPr>
              <a:t>11</a:t>
            </a:fld>
            <a:endParaRPr lang="fr-FR" sz="1870" b="0" strike="noStrike" spc="-1" dirty="0">
              <a:latin typeface="Times New Roman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E4BBC0-D983-4303-B702-3497D4B5F05A}"/>
              </a:ext>
            </a:extLst>
          </p:cNvPr>
          <p:cNvSpPr txBox="1"/>
          <p:nvPr/>
        </p:nvSpPr>
        <p:spPr>
          <a:xfrm>
            <a:off x="546878" y="2035552"/>
            <a:ext cx="179012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800" b="1" dirty="0">
                <a:latin typeface="Calibri"/>
              </a:rPr>
              <a:t>Problem </a:t>
            </a:r>
            <a:r>
              <a:rPr lang="en-GB" sz="2800" dirty="0">
                <a:latin typeface="Calibri"/>
              </a:rPr>
              <a:t>: Given a dataset, we want to sample </a:t>
            </a:r>
            <a:r>
              <a:rPr lang="en-GB" sz="2800" b="1" dirty="0">
                <a:latin typeface="Calibri"/>
              </a:rPr>
              <a:t>never-seen</a:t>
            </a:r>
            <a:r>
              <a:rPr lang="en-GB" sz="2800" dirty="0">
                <a:latin typeface="Calibri"/>
              </a:rPr>
              <a:t> before, </a:t>
            </a:r>
            <a:r>
              <a:rPr lang="en-GB" sz="2800" b="1" dirty="0">
                <a:latin typeface="Calibri"/>
              </a:rPr>
              <a:t>convincing</a:t>
            </a:r>
            <a:r>
              <a:rPr lang="en-GB" sz="2800" dirty="0">
                <a:latin typeface="Calibri"/>
              </a:rPr>
              <a:t> data with the same properties as the dataset</a:t>
            </a:r>
            <a:endParaRPr lang="en-GB" sz="2800" i="1" dirty="0">
              <a:latin typeface="Calibri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DD71B2E-7F8C-1561-BC2C-F3390B71E501}"/>
              </a:ext>
            </a:extLst>
          </p:cNvPr>
          <p:cNvGrpSpPr/>
          <p:nvPr/>
        </p:nvGrpSpPr>
        <p:grpSpPr>
          <a:xfrm>
            <a:off x="554556" y="3771750"/>
            <a:ext cx="17901200" cy="4524315"/>
            <a:chOff x="670578" y="3504786"/>
            <a:chExt cx="17901200" cy="452431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FE41E38-9B10-1A69-41D7-EDFB052F806F}"/>
                </a:ext>
              </a:extLst>
            </p:cNvPr>
            <p:cNvSpPr txBox="1"/>
            <p:nvPr/>
          </p:nvSpPr>
          <p:spPr>
            <a:xfrm>
              <a:off x="670578" y="3504786"/>
              <a:ext cx="17901200" cy="4524315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endParaRPr lang="en-GB" sz="3200" dirty="0">
                <a:latin typeface="Calibri"/>
              </a:endParaRPr>
            </a:p>
            <a:p>
              <a:r>
                <a:rPr lang="en-GB" sz="3200" b="1" dirty="0">
                  <a:latin typeface="Calibri"/>
                </a:rPr>
                <a:t>Deep Generative Models : </a:t>
              </a:r>
            </a:p>
            <a:p>
              <a:endParaRPr lang="en-GB" sz="3200" b="1" dirty="0">
                <a:latin typeface="Calibri"/>
              </a:endParaRPr>
            </a:p>
            <a:p>
              <a:pPr algn="ctr"/>
              <a:r>
                <a:rPr lang="en-GB" sz="3200" i="1" dirty="0">
                  <a:latin typeface="Calibri"/>
                </a:rPr>
                <a:t>Easy to sample low-dimensional Random Variable (often a Multivariate Gaussian)</a:t>
              </a:r>
            </a:p>
            <a:p>
              <a:pPr algn="ctr"/>
              <a:endParaRPr lang="en-GB" sz="3200" i="1" dirty="0">
                <a:latin typeface="Calibri"/>
              </a:endParaRPr>
            </a:p>
            <a:p>
              <a:pPr algn="ctr"/>
              <a:endParaRPr lang="en-GB" sz="3200" i="1" dirty="0">
                <a:latin typeface="Calibri"/>
              </a:endParaRPr>
            </a:p>
            <a:p>
              <a:pPr algn="ctr"/>
              <a:endParaRPr lang="en-GB" sz="3200" i="1" dirty="0">
                <a:latin typeface="Calibri"/>
              </a:endParaRPr>
            </a:p>
            <a:p>
              <a:pPr algn="ctr"/>
              <a:endParaRPr lang="en-GB" sz="3200" i="1" dirty="0">
                <a:latin typeface="Calibri"/>
              </a:endParaRPr>
            </a:p>
            <a:p>
              <a:pPr algn="ctr"/>
              <a:r>
                <a:rPr lang="en-GB" sz="3200" i="1" dirty="0">
                  <a:latin typeface="Calibri"/>
                </a:rPr>
                <a:t>Complex and unknown Random Variable (our dataset distribution)</a:t>
              </a:r>
              <a:endParaRPr lang="en-GB" sz="2000" dirty="0"/>
            </a:p>
          </p:txBody>
        </p:sp>
        <p:sp>
          <p:nvSpPr>
            <p:cNvPr id="10" name="Arrow: Down 9">
              <a:extLst>
                <a:ext uri="{FF2B5EF4-FFF2-40B4-BE49-F238E27FC236}">
                  <a16:creationId xmlns:a16="http://schemas.microsoft.com/office/drawing/2014/main" id="{A6004933-245A-EAFC-CD21-F696E33D3E26}"/>
                </a:ext>
              </a:extLst>
            </p:cNvPr>
            <p:cNvSpPr/>
            <p:nvPr/>
          </p:nvSpPr>
          <p:spPr>
            <a:xfrm>
              <a:off x="8956498" y="5766943"/>
              <a:ext cx="1097171" cy="1347646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/>
                <a:t>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96073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CustomShape 1"/>
          <p:cNvSpPr/>
          <p:nvPr/>
        </p:nvSpPr>
        <p:spPr>
          <a:xfrm>
            <a:off x="0" y="556200"/>
            <a:ext cx="5542560" cy="827640"/>
          </a:xfrm>
          <a:custGeom>
            <a:avLst/>
            <a:gdLst/>
            <a:ahLst/>
            <a:cxnLst/>
            <a:rect l="l" t="t" r="r" b="b"/>
            <a:pathLst>
              <a:path w="2389505" h="437514">
                <a:moveTo>
                  <a:pt x="2170722" y="0"/>
                </a:moveTo>
                <a:lnTo>
                  <a:pt x="0" y="0"/>
                </a:lnTo>
                <a:lnTo>
                  <a:pt x="0" y="437153"/>
                </a:lnTo>
                <a:lnTo>
                  <a:pt x="2170722" y="437153"/>
                </a:lnTo>
                <a:lnTo>
                  <a:pt x="2220839" y="431380"/>
                </a:lnTo>
                <a:lnTo>
                  <a:pt x="2266846" y="414936"/>
                </a:lnTo>
                <a:lnTo>
                  <a:pt x="2307430" y="389134"/>
                </a:lnTo>
                <a:lnTo>
                  <a:pt x="2341280" y="355285"/>
                </a:lnTo>
                <a:lnTo>
                  <a:pt x="2367082" y="314701"/>
                </a:lnTo>
                <a:lnTo>
                  <a:pt x="2383526" y="268694"/>
                </a:lnTo>
                <a:lnTo>
                  <a:pt x="2389299" y="218577"/>
                </a:lnTo>
                <a:lnTo>
                  <a:pt x="2383526" y="168459"/>
                </a:lnTo>
                <a:lnTo>
                  <a:pt x="2367082" y="122452"/>
                </a:lnTo>
                <a:lnTo>
                  <a:pt x="2341280" y="81868"/>
                </a:lnTo>
                <a:lnTo>
                  <a:pt x="2307430" y="48018"/>
                </a:lnTo>
                <a:lnTo>
                  <a:pt x="2266846" y="22216"/>
                </a:lnTo>
                <a:lnTo>
                  <a:pt x="2220839" y="5772"/>
                </a:lnTo>
                <a:lnTo>
                  <a:pt x="2170722" y="0"/>
                </a:lnTo>
                <a:close/>
              </a:path>
            </a:pathLst>
          </a:custGeom>
          <a:solidFill>
            <a:srgbClr val="00A0F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7" name="CustomShape 2"/>
          <p:cNvSpPr/>
          <p:nvPr/>
        </p:nvSpPr>
        <p:spPr>
          <a:xfrm>
            <a:off x="4528440" y="556200"/>
            <a:ext cx="4214520" cy="827640"/>
          </a:xfrm>
          <a:custGeom>
            <a:avLst/>
            <a:gdLst/>
            <a:ahLst/>
            <a:cxnLst/>
            <a:rect l="l" t="t" r="r" b="b"/>
            <a:pathLst>
              <a:path w="2389505" h="437514">
                <a:moveTo>
                  <a:pt x="2170722" y="0"/>
                </a:moveTo>
                <a:lnTo>
                  <a:pt x="0" y="0"/>
                </a:lnTo>
                <a:lnTo>
                  <a:pt x="0" y="437153"/>
                </a:lnTo>
                <a:lnTo>
                  <a:pt x="2170722" y="437153"/>
                </a:lnTo>
                <a:lnTo>
                  <a:pt x="2220839" y="431380"/>
                </a:lnTo>
                <a:lnTo>
                  <a:pt x="2266846" y="414936"/>
                </a:lnTo>
                <a:lnTo>
                  <a:pt x="2307430" y="389134"/>
                </a:lnTo>
                <a:lnTo>
                  <a:pt x="2341280" y="355285"/>
                </a:lnTo>
                <a:lnTo>
                  <a:pt x="2367082" y="314701"/>
                </a:lnTo>
                <a:lnTo>
                  <a:pt x="2383526" y="268694"/>
                </a:lnTo>
                <a:lnTo>
                  <a:pt x="2389299" y="218577"/>
                </a:lnTo>
                <a:lnTo>
                  <a:pt x="2383526" y="168459"/>
                </a:lnTo>
                <a:lnTo>
                  <a:pt x="2367082" y="122452"/>
                </a:lnTo>
                <a:lnTo>
                  <a:pt x="2341280" y="81868"/>
                </a:lnTo>
                <a:lnTo>
                  <a:pt x="2307430" y="48018"/>
                </a:lnTo>
                <a:lnTo>
                  <a:pt x="2266846" y="22216"/>
                </a:lnTo>
                <a:lnTo>
                  <a:pt x="2220839" y="5772"/>
                </a:lnTo>
                <a:lnTo>
                  <a:pt x="2170722" y="0"/>
                </a:lnTo>
                <a:close/>
              </a:path>
            </a:pathLst>
          </a:custGeom>
          <a:solidFill>
            <a:srgbClr val="00A0F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8" name="CustomShape 3"/>
          <p:cNvSpPr/>
          <p:nvPr/>
        </p:nvSpPr>
        <p:spPr>
          <a:xfrm>
            <a:off x="666000" y="708840"/>
            <a:ext cx="9600840" cy="439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 anchor="t">
            <a:spAutoFit/>
          </a:bodyPr>
          <a:lstStyle/>
          <a:p>
            <a:pPr marL="12065">
              <a:spcBef>
                <a:spcPts val="99"/>
              </a:spcBef>
              <a:tabLst>
                <a:tab pos="0" algn="l"/>
              </a:tabLst>
            </a:pPr>
            <a:r>
              <a:rPr lang="fr-FR" sz="2800" spc="-1" dirty="0" err="1">
                <a:solidFill>
                  <a:srgbClr val="FFFFFF"/>
                </a:solidFill>
                <a:latin typeface="Calibri"/>
              </a:rPr>
              <a:t>Deep</a:t>
            </a:r>
            <a:r>
              <a:rPr lang="fr-FR" sz="2800" spc="-1" dirty="0">
                <a:solidFill>
                  <a:srgbClr val="FFFFFF"/>
                </a:solidFill>
                <a:latin typeface="Calibri"/>
              </a:rPr>
              <a:t> </a:t>
            </a:r>
            <a:r>
              <a:rPr lang="fr-FR" sz="2800" spc="-1" dirty="0" err="1">
                <a:solidFill>
                  <a:srgbClr val="FFFFFF"/>
                </a:solidFill>
                <a:latin typeface="Calibri"/>
              </a:rPr>
              <a:t>Generative</a:t>
            </a:r>
            <a:r>
              <a:rPr lang="fr-FR" sz="2800" spc="-1" dirty="0">
                <a:solidFill>
                  <a:srgbClr val="FFFFFF"/>
                </a:solidFill>
                <a:latin typeface="Calibri"/>
              </a:rPr>
              <a:t> </a:t>
            </a:r>
            <a:r>
              <a:rPr lang="fr-FR" sz="2800" spc="-1" dirty="0" err="1">
                <a:solidFill>
                  <a:srgbClr val="FFFFFF"/>
                </a:solidFill>
                <a:latin typeface="Calibri"/>
              </a:rPr>
              <a:t>Models</a:t>
            </a:r>
            <a:endParaRPr lang="en-US" dirty="0" err="1"/>
          </a:p>
        </p:txBody>
      </p:sp>
      <p:sp>
        <p:nvSpPr>
          <p:cNvPr id="200" name="TextShape 5"/>
          <p:cNvSpPr txBox="1"/>
          <p:nvPr/>
        </p:nvSpPr>
        <p:spPr>
          <a:xfrm>
            <a:off x="13426200" y="9911160"/>
            <a:ext cx="4276800" cy="5688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480358A0-A8E7-4778-93A9-30F425FD75C8}" type="slidenum">
              <a:rPr lang="cs-CZ" sz="1870" b="0" strike="noStrike" spc="-1" dirty="0">
                <a:solidFill>
                  <a:srgbClr val="8B8B8B"/>
                </a:solidFill>
                <a:latin typeface="Calibri"/>
              </a:rPr>
              <a:t>12</a:t>
            </a:fld>
            <a:endParaRPr lang="fr-FR" sz="1870" b="0" strike="noStrike" spc="-1" dirty="0">
              <a:latin typeface="Times New Roman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E4BBC0-D983-4303-B702-3497D4B5F05A}"/>
              </a:ext>
            </a:extLst>
          </p:cNvPr>
          <p:cNvSpPr txBox="1"/>
          <p:nvPr/>
        </p:nvSpPr>
        <p:spPr>
          <a:xfrm>
            <a:off x="670650" y="1633435"/>
            <a:ext cx="179012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800" b="1" dirty="0">
                <a:latin typeface="Calibri"/>
              </a:rPr>
              <a:t>Problem </a:t>
            </a:r>
            <a:r>
              <a:rPr lang="en-GB" sz="2800" dirty="0">
                <a:latin typeface="Calibri"/>
              </a:rPr>
              <a:t>: Given a dataset, we want to sample </a:t>
            </a:r>
            <a:r>
              <a:rPr lang="en-GB" sz="2800" b="1" dirty="0">
                <a:latin typeface="Calibri"/>
              </a:rPr>
              <a:t>never-seen</a:t>
            </a:r>
            <a:r>
              <a:rPr lang="en-GB" sz="2800" dirty="0">
                <a:latin typeface="Calibri"/>
              </a:rPr>
              <a:t> before, </a:t>
            </a:r>
            <a:r>
              <a:rPr lang="en-GB" sz="2800" b="1" dirty="0">
                <a:latin typeface="Calibri"/>
              </a:rPr>
              <a:t>convincing</a:t>
            </a:r>
            <a:r>
              <a:rPr lang="en-GB" sz="2800" dirty="0">
                <a:latin typeface="Calibri"/>
              </a:rPr>
              <a:t> data with the same properties as the dataset</a:t>
            </a:r>
            <a:endParaRPr lang="en-GB" sz="2800" i="1" dirty="0">
              <a:latin typeface="Calibri"/>
            </a:endParaRPr>
          </a:p>
        </p:txBody>
      </p:sp>
      <p:pic>
        <p:nvPicPr>
          <p:cNvPr id="3074" name="Picture 2" descr="Training a CIFAR-10 classifier in the cloud using TensorFlow and Google  Colab | by Jannik Zürn | Medium">
            <a:extLst>
              <a:ext uri="{FF2B5EF4-FFF2-40B4-BE49-F238E27FC236}">
                <a16:creationId xmlns:a16="http://schemas.microsoft.com/office/drawing/2014/main" id="{B323B60D-93E8-CE55-3389-F4CBDE024D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9918" y="2641690"/>
            <a:ext cx="4713844" cy="3832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A global sea state dataset from spaceborne synthetic aperture radar wave  mode data">
            <a:extLst>
              <a:ext uri="{FF2B5EF4-FFF2-40B4-BE49-F238E27FC236}">
                <a16:creationId xmlns:a16="http://schemas.microsoft.com/office/drawing/2014/main" id="{9031BF04-438E-1F36-8561-256E55AFE3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8642" y="6868080"/>
            <a:ext cx="6090758" cy="3611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Plotting Various Sounds on Graphs using Python and Matplotlib -  GeeksforGeeks">
            <a:extLst>
              <a:ext uri="{FF2B5EF4-FFF2-40B4-BE49-F238E27FC236}">
                <a16:creationId xmlns:a16="http://schemas.microsoft.com/office/drawing/2014/main" id="{07A0E5B2-2C0A-5853-209E-94DF50A47D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50221" y="2252980"/>
            <a:ext cx="5628757" cy="4221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100-Hour-Long MRI of Human Brain Produces Most Detailed 3D Images Yet :  ScienceAlert">
            <a:extLst>
              <a:ext uri="{FF2B5EF4-FFF2-40B4-BE49-F238E27FC236}">
                <a16:creationId xmlns:a16="http://schemas.microsoft.com/office/drawing/2014/main" id="{05C1C8D9-E549-DDA3-EF49-396A062A3F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11" r="21180"/>
          <a:stretch/>
        </p:blipFill>
        <p:spPr bwMode="auto">
          <a:xfrm>
            <a:off x="14249400" y="6868080"/>
            <a:ext cx="4002240" cy="2427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Multivariate Normal Distribution | Brilliant Math &amp; Science Wiki">
            <a:extLst>
              <a:ext uri="{FF2B5EF4-FFF2-40B4-BE49-F238E27FC236}">
                <a16:creationId xmlns:a16="http://schemas.microsoft.com/office/drawing/2014/main" id="{56700A64-4E29-5792-6B92-1D8B47D788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335" y="4839119"/>
            <a:ext cx="4361147" cy="3270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B766AD21-8645-A801-E6DC-ACE5DB071CA7}"/>
              </a:ext>
            </a:extLst>
          </p:cNvPr>
          <p:cNvSpPr/>
          <p:nvPr/>
        </p:nvSpPr>
        <p:spPr>
          <a:xfrm>
            <a:off x="5592879" y="6296580"/>
            <a:ext cx="1589700" cy="1143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G</a:t>
            </a:r>
          </a:p>
        </p:txBody>
      </p:sp>
    </p:spTree>
    <p:extLst>
      <p:ext uri="{BB962C8B-B14F-4D97-AF65-F5344CB8AC3E}">
        <p14:creationId xmlns:p14="http://schemas.microsoft.com/office/powerpoint/2010/main" val="360486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CustomShape 1"/>
          <p:cNvSpPr/>
          <p:nvPr/>
        </p:nvSpPr>
        <p:spPr>
          <a:xfrm>
            <a:off x="0" y="556200"/>
            <a:ext cx="5542560" cy="827640"/>
          </a:xfrm>
          <a:custGeom>
            <a:avLst/>
            <a:gdLst/>
            <a:ahLst/>
            <a:cxnLst/>
            <a:rect l="l" t="t" r="r" b="b"/>
            <a:pathLst>
              <a:path w="2389505" h="437514">
                <a:moveTo>
                  <a:pt x="2170722" y="0"/>
                </a:moveTo>
                <a:lnTo>
                  <a:pt x="0" y="0"/>
                </a:lnTo>
                <a:lnTo>
                  <a:pt x="0" y="437153"/>
                </a:lnTo>
                <a:lnTo>
                  <a:pt x="2170722" y="437153"/>
                </a:lnTo>
                <a:lnTo>
                  <a:pt x="2220839" y="431380"/>
                </a:lnTo>
                <a:lnTo>
                  <a:pt x="2266846" y="414936"/>
                </a:lnTo>
                <a:lnTo>
                  <a:pt x="2307430" y="389134"/>
                </a:lnTo>
                <a:lnTo>
                  <a:pt x="2341280" y="355285"/>
                </a:lnTo>
                <a:lnTo>
                  <a:pt x="2367082" y="314701"/>
                </a:lnTo>
                <a:lnTo>
                  <a:pt x="2383526" y="268694"/>
                </a:lnTo>
                <a:lnTo>
                  <a:pt x="2389299" y="218577"/>
                </a:lnTo>
                <a:lnTo>
                  <a:pt x="2383526" y="168459"/>
                </a:lnTo>
                <a:lnTo>
                  <a:pt x="2367082" y="122452"/>
                </a:lnTo>
                <a:lnTo>
                  <a:pt x="2341280" y="81868"/>
                </a:lnTo>
                <a:lnTo>
                  <a:pt x="2307430" y="48018"/>
                </a:lnTo>
                <a:lnTo>
                  <a:pt x="2266846" y="22216"/>
                </a:lnTo>
                <a:lnTo>
                  <a:pt x="2220839" y="5772"/>
                </a:lnTo>
                <a:lnTo>
                  <a:pt x="2170722" y="0"/>
                </a:lnTo>
                <a:close/>
              </a:path>
            </a:pathLst>
          </a:custGeom>
          <a:solidFill>
            <a:srgbClr val="00A0F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7" name="CustomShape 2"/>
          <p:cNvSpPr/>
          <p:nvPr/>
        </p:nvSpPr>
        <p:spPr>
          <a:xfrm>
            <a:off x="4528440" y="556200"/>
            <a:ext cx="4214520" cy="827640"/>
          </a:xfrm>
          <a:custGeom>
            <a:avLst/>
            <a:gdLst/>
            <a:ahLst/>
            <a:cxnLst/>
            <a:rect l="l" t="t" r="r" b="b"/>
            <a:pathLst>
              <a:path w="2389505" h="437514">
                <a:moveTo>
                  <a:pt x="2170722" y="0"/>
                </a:moveTo>
                <a:lnTo>
                  <a:pt x="0" y="0"/>
                </a:lnTo>
                <a:lnTo>
                  <a:pt x="0" y="437153"/>
                </a:lnTo>
                <a:lnTo>
                  <a:pt x="2170722" y="437153"/>
                </a:lnTo>
                <a:lnTo>
                  <a:pt x="2220839" y="431380"/>
                </a:lnTo>
                <a:lnTo>
                  <a:pt x="2266846" y="414936"/>
                </a:lnTo>
                <a:lnTo>
                  <a:pt x="2307430" y="389134"/>
                </a:lnTo>
                <a:lnTo>
                  <a:pt x="2341280" y="355285"/>
                </a:lnTo>
                <a:lnTo>
                  <a:pt x="2367082" y="314701"/>
                </a:lnTo>
                <a:lnTo>
                  <a:pt x="2383526" y="268694"/>
                </a:lnTo>
                <a:lnTo>
                  <a:pt x="2389299" y="218577"/>
                </a:lnTo>
                <a:lnTo>
                  <a:pt x="2383526" y="168459"/>
                </a:lnTo>
                <a:lnTo>
                  <a:pt x="2367082" y="122452"/>
                </a:lnTo>
                <a:lnTo>
                  <a:pt x="2341280" y="81868"/>
                </a:lnTo>
                <a:lnTo>
                  <a:pt x="2307430" y="48018"/>
                </a:lnTo>
                <a:lnTo>
                  <a:pt x="2266846" y="22216"/>
                </a:lnTo>
                <a:lnTo>
                  <a:pt x="2220839" y="5772"/>
                </a:lnTo>
                <a:lnTo>
                  <a:pt x="2170722" y="0"/>
                </a:lnTo>
                <a:close/>
              </a:path>
            </a:pathLst>
          </a:custGeom>
          <a:solidFill>
            <a:srgbClr val="00A0F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8" name="CustomShape 3"/>
          <p:cNvSpPr/>
          <p:nvPr/>
        </p:nvSpPr>
        <p:spPr>
          <a:xfrm>
            <a:off x="666000" y="708840"/>
            <a:ext cx="9600840" cy="439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 anchor="t">
            <a:spAutoFit/>
          </a:bodyPr>
          <a:lstStyle/>
          <a:p>
            <a:pPr marL="12065">
              <a:spcBef>
                <a:spcPts val="99"/>
              </a:spcBef>
              <a:tabLst>
                <a:tab pos="0" algn="l"/>
              </a:tabLst>
            </a:pPr>
            <a:r>
              <a:rPr lang="fr-FR" sz="2800" spc="-1" dirty="0" err="1">
                <a:solidFill>
                  <a:srgbClr val="FFFFFF"/>
                </a:solidFill>
                <a:latin typeface="Calibri"/>
              </a:rPr>
              <a:t>Deep</a:t>
            </a:r>
            <a:r>
              <a:rPr lang="fr-FR" sz="2800" spc="-1" dirty="0">
                <a:solidFill>
                  <a:srgbClr val="FFFFFF"/>
                </a:solidFill>
                <a:latin typeface="Calibri"/>
              </a:rPr>
              <a:t> </a:t>
            </a:r>
            <a:r>
              <a:rPr lang="fr-FR" sz="2800" spc="-1" dirty="0" err="1">
                <a:solidFill>
                  <a:srgbClr val="FFFFFF"/>
                </a:solidFill>
                <a:latin typeface="Calibri"/>
              </a:rPr>
              <a:t>Generative</a:t>
            </a:r>
            <a:r>
              <a:rPr lang="fr-FR" sz="2800" spc="-1" dirty="0">
                <a:solidFill>
                  <a:srgbClr val="FFFFFF"/>
                </a:solidFill>
                <a:latin typeface="Calibri"/>
              </a:rPr>
              <a:t> </a:t>
            </a:r>
            <a:r>
              <a:rPr lang="fr-FR" sz="2800" spc="-1" dirty="0" err="1">
                <a:solidFill>
                  <a:srgbClr val="FFFFFF"/>
                </a:solidFill>
                <a:latin typeface="Calibri"/>
              </a:rPr>
              <a:t>Models</a:t>
            </a:r>
            <a:r>
              <a:rPr lang="fr-FR" sz="2800" spc="-1" dirty="0">
                <a:solidFill>
                  <a:srgbClr val="FFFFFF"/>
                </a:solidFill>
                <a:latin typeface="Calibri"/>
              </a:rPr>
              <a:t>: </a:t>
            </a:r>
            <a:r>
              <a:rPr lang="fr-FR" sz="2800" spc="-1" dirty="0" err="1">
                <a:solidFill>
                  <a:srgbClr val="FFFFFF"/>
                </a:solidFill>
                <a:latin typeface="Calibri"/>
              </a:rPr>
              <a:t>Generator</a:t>
            </a:r>
            <a:endParaRPr lang="fr-FR" sz="2800" spc="-1" dirty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00" name="TextShape 5"/>
          <p:cNvSpPr txBox="1"/>
          <p:nvPr/>
        </p:nvSpPr>
        <p:spPr>
          <a:xfrm>
            <a:off x="13426200" y="9911160"/>
            <a:ext cx="4276800" cy="5688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480358A0-A8E7-4778-93A9-30F425FD75C8}" type="slidenum">
              <a:rPr lang="cs-CZ" sz="1870" b="0" strike="noStrike" spc="-1">
                <a:solidFill>
                  <a:srgbClr val="8B8B8B"/>
                </a:solidFill>
                <a:latin typeface="Calibri"/>
              </a:rPr>
              <a:t>13</a:t>
            </a:fld>
            <a:endParaRPr lang="fr-FR" sz="1870" b="0" strike="noStrike" spc="-1">
              <a:latin typeface="Times New Roman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4BD32E6-9C47-BB16-4D62-D5D645379DD0}"/>
              </a:ext>
            </a:extLst>
          </p:cNvPr>
          <p:cNvGrpSpPr/>
          <p:nvPr/>
        </p:nvGrpSpPr>
        <p:grpSpPr>
          <a:xfrm>
            <a:off x="76780" y="1513130"/>
            <a:ext cx="14534636" cy="8168640"/>
            <a:chOff x="1600059" y="1497255"/>
            <a:chExt cx="15821048" cy="8835984"/>
          </a:xfrm>
        </p:grpSpPr>
        <p:pic>
          <p:nvPicPr>
            <p:cNvPr id="3" name="Picture 3">
              <a:extLst>
                <a:ext uri="{FF2B5EF4-FFF2-40B4-BE49-F238E27FC236}">
                  <a16:creationId xmlns:a16="http://schemas.microsoft.com/office/drawing/2014/main" id="{9307EDE7-49DD-739B-A8E7-FC2A6ECE13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600059" y="1497255"/>
              <a:ext cx="15821048" cy="8835984"/>
            </a:xfrm>
            <a:prstGeom prst="rect">
              <a:avLst/>
            </a:prstGeom>
          </p:spPr>
        </p:pic>
        <p:pic>
          <p:nvPicPr>
            <p:cNvPr id="13" name="Picture 7">
              <a:extLst>
                <a:ext uri="{FF2B5EF4-FFF2-40B4-BE49-F238E27FC236}">
                  <a16:creationId xmlns:a16="http://schemas.microsoft.com/office/drawing/2014/main" id="{14AC9EB9-E42C-045D-DE4D-CF5DBAD2B40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3178280" y="7245351"/>
              <a:ext cx="1450707" cy="489327"/>
            </a:xfrm>
            <a:prstGeom prst="rect">
              <a:avLst/>
            </a:prstGeom>
          </p:spPr>
        </p:pic>
        <p:pic>
          <p:nvPicPr>
            <p:cNvPr id="2" name="Picture 2">
              <a:extLst>
                <a:ext uri="{FF2B5EF4-FFF2-40B4-BE49-F238E27FC236}">
                  <a16:creationId xmlns:a16="http://schemas.microsoft.com/office/drawing/2014/main" id="{59A03715-5DB0-A910-1A12-390016FB06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777305" y="7078821"/>
              <a:ext cx="753343" cy="615024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C2DECAE-C7C8-239F-1C4A-5055175B212E}"/>
              </a:ext>
            </a:extLst>
          </p:cNvPr>
          <p:cNvGrpSpPr/>
          <p:nvPr/>
        </p:nvGrpSpPr>
        <p:grpSpPr>
          <a:xfrm>
            <a:off x="13032874" y="168000"/>
            <a:ext cx="6218928" cy="10212797"/>
            <a:chOff x="13032874" y="168000"/>
            <a:chExt cx="6218928" cy="10212797"/>
          </a:xfrm>
        </p:grpSpPr>
        <p:pic>
          <p:nvPicPr>
            <p:cNvPr id="10" name="Image 6" descr="Une image contenant nature, sombre&#10;&#10;Description générée automatiquement">
              <a:extLst>
                <a:ext uri="{FF2B5EF4-FFF2-40B4-BE49-F238E27FC236}">
                  <a16:creationId xmlns:a16="http://schemas.microsoft.com/office/drawing/2014/main" id="{A94F2AE3-128C-93D4-F60C-3D50922CBAA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059281" y="173113"/>
              <a:ext cx="3067478" cy="3065309"/>
            </a:xfrm>
            <a:prstGeom prst="rect">
              <a:avLst/>
            </a:prstGeom>
          </p:spPr>
        </p:pic>
        <p:sp>
          <p:nvSpPr>
            <p:cNvPr id="11" name="CustomShape 8">
              <a:extLst>
                <a:ext uri="{FF2B5EF4-FFF2-40B4-BE49-F238E27FC236}">
                  <a16:creationId xmlns:a16="http://schemas.microsoft.com/office/drawing/2014/main" id="{65C72EC8-F42C-3580-494C-6CDBF80E91A6}"/>
                </a:ext>
              </a:extLst>
            </p:cNvPr>
            <p:cNvSpPr/>
            <p:nvPr/>
          </p:nvSpPr>
          <p:spPr>
            <a:xfrm>
              <a:off x="16186805" y="168000"/>
              <a:ext cx="3064997" cy="706432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square" lIns="90000" tIns="45000" rIns="90000" bIns="4500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fr-FR" sz="2000" b="1" i="1" spc="-1">
                  <a:latin typeface="Calibri"/>
                </a:rPr>
                <a:t>Prompt : "</a:t>
              </a:r>
              <a:r>
                <a:rPr lang="fr-FR" sz="2000" b="1" i="1" spc="-1" err="1">
                  <a:latin typeface="Calibri"/>
                </a:rPr>
                <a:t>Frodo</a:t>
              </a:r>
              <a:r>
                <a:rPr lang="fr-FR" sz="2000" b="1" i="1" spc="-1">
                  <a:latin typeface="Calibri"/>
                </a:rPr>
                <a:t> and Sam </a:t>
              </a:r>
              <a:r>
                <a:rPr lang="fr-FR" sz="2000" b="1" i="1" spc="-1" err="1">
                  <a:latin typeface="Calibri"/>
                </a:rPr>
                <a:t>looking</a:t>
              </a:r>
              <a:r>
                <a:rPr lang="fr-FR" sz="2000" b="1" i="1" spc="-1">
                  <a:latin typeface="Calibri"/>
                </a:rPr>
                <a:t> over </a:t>
              </a:r>
              <a:r>
                <a:rPr lang="fr-FR" sz="2000" b="1" i="1" spc="-1" err="1">
                  <a:latin typeface="Calibri"/>
                </a:rPr>
                <a:t>Mordor</a:t>
              </a:r>
              <a:r>
                <a:rPr lang="fr-FR" sz="2000" b="1" i="1" spc="-1">
                  <a:latin typeface="Calibri"/>
                </a:rPr>
                <a:t>"</a:t>
              </a:r>
              <a:endParaRPr lang="fr-FR" sz="2000"/>
            </a:p>
          </p:txBody>
        </p:sp>
        <p:pic>
          <p:nvPicPr>
            <p:cNvPr id="12" name="Image 7" descr="Une image contenant foin, entouré&#10;&#10;Description générée automatiquement">
              <a:extLst>
                <a:ext uri="{FF2B5EF4-FFF2-40B4-BE49-F238E27FC236}">
                  <a16:creationId xmlns:a16="http://schemas.microsoft.com/office/drawing/2014/main" id="{78B7A9BB-E1F1-6CF5-9933-CA8BC200EA6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069974" y="3419274"/>
              <a:ext cx="3062981" cy="3069737"/>
            </a:xfrm>
            <a:prstGeom prst="rect">
              <a:avLst/>
            </a:prstGeom>
          </p:spPr>
        </p:pic>
        <p:sp>
          <p:nvSpPr>
            <p:cNvPr id="14" name="CustomShape 8">
              <a:extLst>
                <a:ext uri="{FF2B5EF4-FFF2-40B4-BE49-F238E27FC236}">
                  <a16:creationId xmlns:a16="http://schemas.microsoft.com/office/drawing/2014/main" id="{267DA181-BA5B-590F-8906-03C7578A730E}"/>
                </a:ext>
              </a:extLst>
            </p:cNvPr>
            <p:cNvSpPr/>
            <p:nvPr/>
          </p:nvSpPr>
          <p:spPr>
            <a:xfrm>
              <a:off x="16192413" y="3342999"/>
              <a:ext cx="2958901" cy="706432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square" lIns="90000" tIns="45000" rIns="90000" bIns="4500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fr-FR" sz="2000" b="1" i="1" spc="-1">
                  <a:latin typeface="Calibri"/>
                </a:rPr>
                <a:t>Prompt : "At the </a:t>
              </a:r>
              <a:r>
                <a:rPr lang="fr-FR" sz="2000" b="1" i="1" spc="-1" err="1">
                  <a:latin typeface="Calibri"/>
                </a:rPr>
                <a:t>Mountains</a:t>
              </a:r>
              <a:r>
                <a:rPr lang="fr-FR" sz="2000" b="1" i="1" spc="-1">
                  <a:latin typeface="Calibri"/>
                </a:rPr>
                <a:t> of Madness"</a:t>
              </a:r>
            </a:p>
          </p:txBody>
        </p:sp>
        <p:pic>
          <p:nvPicPr>
            <p:cNvPr id="15" name="Image 8" descr="Une image contenant texte&#10;&#10;Description générée automatiquement">
              <a:extLst>
                <a:ext uri="{FF2B5EF4-FFF2-40B4-BE49-F238E27FC236}">
                  <a16:creationId xmlns:a16="http://schemas.microsoft.com/office/drawing/2014/main" id="{504D68FF-A1E2-3053-E4A4-6312B46DDCD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062328" y="6705592"/>
              <a:ext cx="3077216" cy="3053883"/>
            </a:xfrm>
            <a:prstGeom prst="rect">
              <a:avLst/>
            </a:prstGeom>
          </p:spPr>
        </p:pic>
        <p:sp>
          <p:nvSpPr>
            <p:cNvPr id="16" name="CustomShape 8">
              <a:extLst>
                <a:ext uri="{FF2B5EF4-FFF2-40B4-BE49-F238E27FC236}">
                  <a16:creationId xmlns:a16="http://schemas.microsoft.com/office/drawing/2014/main" id="{E3664AD5-DA5C-F93B-ACCB-B4F797D76D32}"/>
                </a:ext>
              </a:extLst>
            </p:cNvPr>
            <p:cNvSpPr/>
            <p:nvPr/>
          </p:nvSpPr>
          <p:spPr>
            <a:xfrm>
              <a:off x="16241759" y="6708498"/>
              <a:ext cx="2974783" cy="706432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square" lIns="90000" tIns="45000" rIns="90000" bIns="4500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fr-FR" sz="2000" b="1" i="1" spc="-1">
                  <a:latin typeface="Calibri"/>
                </a:rPr>
                <a:t>Prompt : "Apollo 11 in H.R. Giger style"</a:t>
              </a:r>
            </a:p>
          </p:txBody>
        </p:sp>
        <p:sp>
          <p:nvSpPr>
            <p:cNvPr id="18" name="CustomShape 8">
              <a:extLst>
                <a:ext uri="{FF2B5EF4-FFF2-40B4-BE49-F238E27FC236}">
                  <a16:creationId xmlns:a16="http://schemas.microsoft.com/office/drawing/2014/main" id="{826D9EA6-7EC9-4A90-46C1-E92B0A4C89CD}"/>
                </a:ext>
              </a:extLst>
            </p:cNvPr>
            <p:cNvSpPr/>
            <p:nvPr/>
          </p:nvSpPr>
          <p:spPr>
            <a:xfrm>
              <a:off x="13032874" y="9797476"/>
              <a:ext cx="5980511" cy="583321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square" lIns="90000" tIns="45000" rIns="90000" bIns="4500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fr-FR" sz="1600" b="1" i="1" spc="-1" dirty="0" err="1">
                  <a:latin typeface="Calibri"/>
                </a:rPr>
                <a:t>Generated</a:t>
              </a:r>
              <a:r>
                <a:rPr lang="fr-FR" sz="1600" b="1" i="1" spc="-1" dirty="0">
                  <a:latin typeface="Calibri"/>
                </a:rPr>
                <a:t> art </a:t>
              </a:r>
              <a:r>
                <a:rPr lang="fr-FR" sz="1600" b="1" i="1" spc="-1" dirty="0" err="1">
                  <a:latin typeface="Calibri"/>
                </a:rPr>
                <a:t>pictures</a:t>
              </a:r>
              <a:r>
                <a:rPr lang="fr-FR" sz="1600" b="1" i="1" spc="-1" dirty="0">
                  <a:latin typeface="Calibri"/>
                </a:rPr>
                <a:t> </a:t>
              </a:r>
              <a:r>
                <a:rPr lang="fr-FR" sz="1600" b="1" i="1" spc="-1" dirty="0" err="1">
                  <a:latin typeface="Calibri"/>
                </a:rPr>
                <a:t>from</a:t>
              </a:r>
              <a:r>
                <a:rPr lang="fr-FR" sz="1600" b="1" i="1" spc="-1" dirty="0">
                  <a:latin typeface="Calibri"/>
                </a:rPr>
                <a:t> a prompt </a:t>
              </a:r>
              <a:r>
                <a:rPr lang="fr-FR" sz="1600" b="1" i="1" spc="-1" dirty="0" err="1">
                  <a:latin typeface="Calibri"/>
                </a:rPr>
                <a:t>using</a:t>
              </a:r>
              <a:r>
                <a:rPr lang="fr-FR" sz="1600" b="1" i="1" spc="-1" dirty="0">
                  <a:latin typeface="Calibri"/>
                </a:rPr>
                <a:t> a </a:t>
              </a:r>
              <a:r>
                <a:rPr lang="fr-FR" sz="1600" b="1" i="1" spc="-1" dirty="0" err="1">
                  <a:latin typeface="Calibri"/>
                </a:rPr>
                <a:t>generative</a:t>
              </a:r>
              <a:r>
                <a:rPr lang="fr-FR" sz="1600" b="1" i="1" spc="-1" dirty="0">
                  <a:latin typeface="Calibri"/>
                </a:rPr>
                <a:t> network</a:t>
              </a:r>
            </a:p>
            <a:p>
              <a:pPr>
                <a:lnSpc>
                  <a:spcPct val="100000"/>
                </a:lnSpc>
              </a:pPr>
              <a:r>
                <a:rPr lang="en-GB" sz="1600" b="0" i="1" strike="noStrike" spc="-1" dirty="0">
                  <a:solidFill>
                    <a:srgbClr val="000000"/>
                  </a:solidFill>
                  <a:latin typeface="Calibri"/>
                </a:rPr>
                <a:t>Source: </a:t>
              </a:r>
              <a:r>
                <a:rPr lang="en-GB" sz="1600" spc="-1" dirty="0">
                  <a:ea typeface="+mn-lt"/>
                  <a:cs typeface="+mn-lt"/>
                </a:rPr>
                <a:t>https://www.midjourney.com/app/</a:t>
              </a:r>
              <a:endParaRPr lang="fr-FR" sz="1600" b="0" strike="noStrike" spc="-1" dirty="0">
                <a:ea typeface="+mn-lt"/>
                <a:cs typeface="+mn-lt"/>
              </a:endParaRPr>
            </a:p>
          </p:txBody>
        </p:sp>
      </p:grpSp>
      <p:pic>
        <p:nvPicPr>
          <p:cNvPr id="21" name="Picture 21">
            <a:extLst>
              <a:ext uri="{FF2B5EF4-FFF2-40B4-BE49-F238E27FC236}">
                <a16:creationId xmlns:a16="http://schemas.microsoft.com/office/drawing/2014/main" id="{1181E6CF-A201-CBC8-46DE-0EFE0574E4B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68806" y="8896041"/>
            <a:ext cx="7331692" cy="6899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D6132B2-663F-3ED8-B1B9-3065EB3B33A9}"/>
              </a:ext>
            </a:extLst>
          </p:cNvPr>
          <p:cNvSpPr txBox="1"/>
          <p:nvPr/>
        </p:nvSpPr>
        <p:spPr>
          <a:xfrm>
            <a:off x="2418931" y="9845915"/>
            <a:ext cx="179012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800" b="1" dirty="0">
                <a:solidFill>
                  <a:srgbClr val="FF0000"/>
                </a:solidFill>
                <a:latin typeface="Calibri"/>
              </a:rPr>
              <a:t>Can be seen as a generalisation of Gaussian Simulations</a:t>
            </a:r>
          </a:p>
        </p:txBody>
      </p:sp>
    </p:spTree>
    <p:extLst>
      <p:ext uri="{BB962C8B-B14F-4D97-AF65-F5344CB8AC3E}">
        <p14:creationId xmlns:p14="http://schemas.microsoft.com/office/powerpoint/2010/main" val="3163652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CustomShape 1"/>
          <p:cNvSpPr/>
          <p:nvPr/>
        </p:nvSpPr>
        <p:spPr>
          <a:xfrm>
            <a:off x="-15472" y="107684"/>
            <a:ext cx="5542560" cy="827640"/>
          </a:xfrm>
          <a:custGeom>
            <a:avLst/>
            <a:gdLst/>
            <a:ahLst/>
            <a:cxnLst/>
            <a:rect l="l" t="t" r="r" b="b"/>
            <a:pathLst>
              <a:path w="2389505" h="437514">
                <a:moveTo>
                  <a:pt x="2170722" y="0"/>
                </a:moveTo>
                <a:lnTo>
                  <a:pt x="0" y="0"/>
                </a:lnTo>
                <a:lnTo>
                  <a:pt x="0" y="437153"/>
                </a:lnTo>
                <a:lnTo>
                  <a:pt x="2170722" y="437153"/>
                </a:lnTo>
                <a:lnTo>
                  <a:pt x="2220839" y="431380"/>
                </a:lnTo>
                <a:lnTo>
                  <a:pt x="2266846" y="414936"/>
                </a:lnTo>
                <a:lnTo>
                  <a:pt x="2307430" y="389134"/>
                </a:lnTo>
                <a:lnTo>
                  <a:pt x="2341280" y="355285"/>
                </a:lnTo>
                <a:lnTo>
                  <a:pt x="2367082" y="314701"/>
                </a:lnTo>
                <a:lnTo>
                  <a:pt x="2383526" y="268694"/>
                </a:lnTo>
                <a:lnTo>
                  <a:pt x="2389299" y="218577"/>
                </a:lnTo>
                <a:lnTo>
                  <a:pt x="2383526" y="168459"/>
                </a:lnTo>
                <a:lnTo>
                  <a:pt x="2367082" y="122452"/>
                </a:lnTo>
                <a:lnTo>
                  <a:pt x="2341280" y="81868"/>
                </a:lnTo>
                <a:lnTo>
                  <a:pt x="2307430" y="48018"/>
                </a:lnTo>
                <a:lnTo>
                  <a:pt x="2266846" y="22216"/>
                </a:lnTo>
                <a:lnTo>
                  <a:pt x="2220839" y="5772"/>
                </a:lnTo>
                <a:lnTo>
                  <a:pt x="2170722" y="0"/>
                </a:lnTo>
                <a:close/>
              </a:path>
            </a:pathLst>
          </a:custGeom>
          <a:solidFill>
            <a:srgbClr val="00A0F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7" name="CustomShape 2"/>
          <p:cNvSpPr/>
          <p:nvPr/>
        </p:nvSpPr>
        <p:spPr>
          <a:xfrm>
            <a:off x="4512969" y="107684"/>
            <a:ext cx="4214520" cy="827640"/>
          </a:xfrm>
          <a:custGeom>
            <a:avLst/>
            <a:gdLst/>
            <a:ahLst/>
            <a:cxnLst/>
            <a:rect l="l" t="t" r="r" b="b"/>
            <a:pathLst>
              <a:path w="2389505" h="437514">
                <a:moveTo>
                  <a:pt x="2170722" y="0"/>
                </a:moveTo>
                <a:lnTo>
                  <a:pt x="0" y="0"/>
                </a:lnTo>
                <a:lnTo>
                  <a:pt x="0" y="437153"/>
                </a:lnTo>
                <a:lnTo>
                  <a:pt x="2170722" y="437153"/>
                </a:lnTo>
                <a:lnTo>
                  <a:pt x="2220839" y="431380"/>
                </a:lnTo>
                <a:lnTo>
                  <a:pt x="2266846" y="414936"/>
                </a:lnTo>
                <a:lnTo>
                  <a:pt x="2307430" y="389134"/>
                </a:lnTo>
                <a:lnTo>
                  <a:pt x="2341280" y="355285"/>
                </a:lnTo>
                <a:lnTo>
                  <a:pt x="2367082" y="314701"/>
                </a:lnTo>
                <a:lnTo>
                  <a:pt x="2383526" y="268694"/>
                </a:lnTo>
                <a:lnTo>
                  <a:pt x="2389299" y="218577"/>
                </a:lnTo>
                <a:lnTo>
                  <a:pt x="2383526" y="168459"/>
                </a:lnTo>
                <a:lnTo>
                  <a:pt x="2367082" y="122452"/>
                </a:lnTo>
                <a:lnTo>
                  <a:pt x="2341280" y="81868"/>
                </a:lnTo>
                <a:lnTo>
                  <a:pt x="2307430" y="48018"/>
                </a:lnTo>
                <a:lnTo>
                  <a:pt x="2266846" y="22216"/>
                </a:lnTo>
                <a:lnTo>
                  <a:pt x="2220839" y="5772"/>
                </a:lnTo>
                <a:lnTo>
                  <a:pt x="2170722" y="0"/>
                </a:lnTo>
                <a:close/>
              </a:path>
            </a:pathLst>
          </a:custGeom>
          <a:solidFill>
            <a:srgbClr val="00A0F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8" name="CustomShape 3"/>
          <p:cNvSpPr/>
          <p:nvPr/>
        </p:nvSpPr>
        <p:spPr>
          <a:xfrm>
            <a:off x="650528" y="260324"/>
            <a:ext cx="9600840" cy="439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 anchor="t">
            <a:spAutoFit/>
          </a:bodyPr>
          <a:lstStyle/>
          <a:p>
            <a:pPr marL="12065">
              <a:spcBef>
                <a:spcPts val="99"/>
              </a:spcBef>
              <a:tabLst>
                <a:tab pos="0" algn="l"/>
              </a:tabLst>
            </a:pPr>
            <a:r>
              <a:rPr lang="fr-FR" sz="2800" spc="-1" dirty="0">
                <a:solidFill>
                  <a:srgbClr val="FFFFFF"/>
                </a:solidFill>
                <a:latin typeface="Calibri"/>
              </a:rPr>
              <a:t>Something </a:t>
            </a:r>
            <a:r>
              <a:rPr lang="fr-FR" sz="2800" spc="-1" dirty="0" err="1">
                <a:solidFill>
                  <a:srgbClr val="FFFFFF"/>
                </a:solidFill>
                <a:latin typeface="Calibri"/>
              </a:rPr>
              <a:t>is</a:t>
            </a:r>
            <a:r>
              <a:rPr lang="fr-FR" sz="2800" spc="-1" dirty="0">
                <a:solidFill>
                  <a:srgbClr val="FFFFFF"/>
                </a:solidFill>
                <a:latin typeface="Calibri"/>
              </a:rPr>
              <a:t> </a:t>
            </a:r>
            <a:r>
              <a:rPr lang="fr-FR" sz="2800" spc="-1" dirty="0" err="1">
                <a:solidFill>
                  <a:srgbClr val="FFFFFF"/>
                </a:solidFill>
                <a:latin typeface="Calibri"/>
              </a:rPr>
              <a:t>rotten</a:t>
            </a:r>
            <a:r>
              <a:rPr lang="fr-FR" sz="2800" spc="-1" dirty="0">
                <a:solidFill>
                  <a:srgbClr val="FFFFFF"/>
                </a:solidFill>
                <a:latin typeface="Calibri"/>
              </a:rPr>
              <a:t> in the state of Auto-</a:t>
            </a:r>
            <a:r>
              <a:rPr lang="fr-FR" sz="2800" spc="-1" dirty="0" err="1">
                <a:solidFill>
                  <a:srgbClr val="FFFFFF"/>
                </a:solidFill>
                <a:latin typeface="Calibri"/>
              </a:rPr>
              <a:t>Encoders</a:t>
            </a:r>
          </a:p>
        </p:txBody>
      </p:sp>
      <p:sp>
        <p:nvSpPr>
          <p:cNvPr id="200" name="TextShape 5"/>
          <p:cNvSpPr txBox="1"/>
          <p:nvPr/>
        </p:nvSpPr>
        <p:spPr>
          <a:xfrm>
            <a:off x="13426200" y="9911160"/>
            <a:ext cx="4276800" cy="5688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480358A0-A8E7-4778-93A9-30F425FD75C8}" type="slidenum">
              <a:rPr lang="cs-CZ" sz="1870" b="0" strike="noStrike" spc="-1" dirty="0">
                <a:solidFill>
                  <a:srgbClr val="8B8B8B"/>
                </a:solidFill>
                <a:latin typeface="Calibri"/>
              </a:rPr>
              <a:t>14</a:t>
            </a:fld>
            <a:endParaRPr lang="fr-FR" sz="1870" b="0" strike="noStrike" spc="-1" dirty="0">
              <a:latin typeface="Times New Roman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6935D6-20D8-1F91-ABBE-23F3B5D3C7BB}"/>
              </a:ext>
            </a:extLst>
          </p:cNvPr>
          <p:cNvSpPr txBox="1"/>
          <p:nvPr/>
        </p:nvSpPr>
        <p:spPr>
          <a:xfrm>
            <a:off x="546878" y="8082784"/>
            <a:ext cx="17901200" cy="181588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800" b="1" dirty="0">
                <a:latin typeface="Calibri"/>
              </a:rPr>
              <a:t>AE are deterministic: </a:t>
            </a:r>
            <a:r>
              <a:rPr lang="en-GB" sz="2800" dirty="0">
                <a:latin typeface="Calibri"/>
              </a:rPr>
              <a:t>they learn a mapping from images to a latent space, and from the latent space back to the images</a:t>
            </a:r>
          </a:p>
          <a:p>
            <a:endParaRPr lang="en-GB" sz="2800" dirty="0">
              <a:latin typeface="Calibri"/>
            </a:endParaRPr>
          </a:p>
          <a:p>
            <a:pPr algn="ctr"/>
            <a:r>
              <a:rPr lang="en-GB" sz="2800" b="1" dirty="0">
                <a:solidFill>
                  <a:srgbClr val="FF0000"/>
                </a:solidFill>
                <a:latin typeface="Calibri"/>
              </a:rPr>
              <a:t>The latent space isn't smooth and may not be continuous or easily interpolated --&gt; not a distribution</a:t>
            </a:r>
          </a:p>
          <a:p>
            <a:pPr algn="ctr"/>
            <a:r>
              <a:rPr lang="en-GB" sz="2800" b="1" dirty="0">
                <a:latin typeface="Calibri"/>
              </a:rPr>
              <a:t>Which means the model is not suited for Generation</a:t>
            </a:r>
            <a:endParaRPr lang="en-GB" sz="2800" b="1" dirty="0">
              <a:solidFill>
                <a:srgbClr val="FF0000"/>
              </a:solidFill>
              <a:latin typeface="Calibri"/>
            </a:endParaRP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B3F89BBD-B1B6-DA99-B0F5-5A1016CD46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6025" y="928440"/>
            <a:ext cx="7697993" cy="7344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4851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CustomShape 8"/>
          <p:cNvSpPr/>
          <p:nvPr/>
        </p:nvSpPr>
        <p:spPr>
          <a:xfrm>
            <a:off x="-3240" y="3794000"/>
            <a:ext cx="19007280" cy="6945120"/>
          </a:xfrm>
          <a:prstGeom prst="rect">
            <a:avLst/>
          </a:prstGeom>
          <a:blipFill rotWithShape="0">
            <a:blip r:embed="rId3"/>
            <a:stretch>
              <a:fillRect/>
            </a:stretch>
          </a:blip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fr-FR" dirty="0"/>
          </a:p>
        </p:txBody>
      </p:sp>
      <p:grpSp>
        <p:nvGrpSpPr>
          <p:cNvPr id="130" name="Group 1"/>
          <p:cNvGrpSpPr/>
          <p:nvPr/>
        </p:nvGrpSpPr>
        <p:grpSpPr>
          <a:xfrm>
            <a:off x="0" y="0"/>
            <a:ext cx="19010160" cy="1111680"/>
            <a:chOff x="0" y="0"/>
            <a:chExt cx="19010160" cy="1111680"/>
          </a:xfrm>
        </p:grpSpPr>
        <p:sp>
          <p:nvSpPr>
            <p:cNvPr id="131" name="CustomShape 2"/>
            <p:cNvSpPr/>
            <p:nvPr/>
          </p:nvSpPr>
          <p:spPr>
            <a:xfrm>
              <a:off x="0" y="0"/>
              <a:ext cx="4781880" cy="1111680"/>
            </a:xfrm>
            <a:custGeom>
              <a:avLst/>
              <a:gdLst/>
              <a:ahLst/>
              <a:cxnLst/>
              <a:rect l="l" t="t" r="r" b="b"/>
              <a:pathLst>
                <a:path w="1892300" h="440055">
                  <a:moveTo>
                    <a:pt x="0" y="439737"/>
                  </a:moveTo>
                  <a:lnTo>
                    <a:pt x="1892300" y="439737"/>
                  </a:lnTo>
                  <a:lnTo>
                    <a:pt x="1892300" y="0"/>
                  </a:lnTo>
                  <a:lnTo>
                    <a:pt x="0" y="0"/>
                  </a:lnTo>
                  <a:lnTo>
                    <a:pt x="0" y="439737"/>
                  </a:lnTo>
                  <a:close/>
                </a:path>
              </a:pathLst>
            </a:custGeom>
            <a:solidFill>
              <a:srgbClr val="009EF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2" name="CustomShape 3"/>
            <p:cNvSpPr/>
            <p:nvPr/>
          </p:nvSpPr>
          <p:spPr>
            <a:xfrm>
              <a:off x="14250600" y="0"/>
              <a:ext cx="4759560" cy="1111680"/>
            </a:xfrm>
            <a:custGeom>
              <a:avLst/>
              <a:gdLst/>
              <a:ahLst/>
              <a:cxnLst/>
              <a:rect l="l" t="t" r="r" b="b"/>
              <a:pathLst>
                <a:path w="1883409" h="440055">
                  <a:moveTo>
                    <a:pt x="0" y="0"/>
                  </a:moveTo>
                  <a:lnTo>
                    <a:pt x="0" y="439737"/>
                  </a:lnTo>
                  <a:lnTo>
                    <a:pt x="1883155" y="439737"/>
                  </a:lnTo>
                  <a:lnTo>
                    <a:pt x="18831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820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3" name="CustomShape 4"/>
            <p:cNvSpPr/>
            <p:nvPr/>
          </p:nvSpPr>
          <p:spPr>
            <a:xfrm>
              <a:off x="4750200" y="0"/>
              <a:ext cx="4781880" cy="1111680"/>
            </a:xfrm>
            <a:custGeom>
              <a:avLst/>
              <a:gdLst/>
              <a:ahLst/>
              <a:cxnLst/>
              <a:rect l="l" t="t" r="r" b="b"/>
              <a:pathLst>
                <a:path w="1892300" h="440055">
                  <a:moveTo>
                    <a:pt x="0" y="439737"/>
                  </a:moveTo>
                  <a:lnTo>
                    <a:pt x="1892300" y="439737"/>
                  </a:lnTo>
                  <a:lnTo>
                    <a:pt x="1892300" y="0"/>
                  </a:lnTo>
                  <a:lnTo>
                    <a:pt x="0" y="0"/>
                  </a:lnTo>
                  <a:lnTo>
                    <a:pt x="0" y="439737"/>
                  </a:lnTo>
                  <a:close/>
                </a:path>
              </a:pathLst>
            </a:custGeom>
            <a:solidFill>
              <a:srgbClr val="FFBF0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4" name="CustomShape 5"/>
            <p:cNvSpPr/>
            <p:nvPr/>
          </p:nvSpPr>
          <p:spPr>
            <a:xfrm>
              <a:off x="9500400" y="0"/>
              <a:ext cx="4781880" cy="1111680"/>
            </a:xfrm>
            <a:custGeom>
              <a:avLst/>
              <a:gdLst/>
              <a:ahLst/>
              <a:cxnLst/>
              <a:rect l="l" t="t" r="r" b="b"/>
              <a:pathLst>
                <a:path w="1892300" h="440055">
                  <a:moveTo>
                    <a:pt x="0" y="439737"/>
                  </a:moveTo>
                  <a:lnTo>
                    <a:pt x="1892300" y="439737"/>
                  </a:lnTo>
                  <a:lnTo>
                    <a:pt x="1892300" y="0"/>
                  </a:lnTo>
                  <a:lnTo>
                    <a:pt x="0" y="0"/>
                  </a:lnTo>
                  <a:lnTo>
                    <a:pt x="0" y="439737"/>
                  </a:lnTo>
                  <a:close/>
                </a:path>
              </a:pathLst>
            </a:custGeom>
            <a:solidFill>
              <a:srgbClr val="FFA10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136" name="CustomShape 7"/>
          <p:cNvSpPr/>
          <p:nvPr/>
        </p:nvSpPr>
        <p:spPr>
          <a:xfrm>
            <a:off x="15253920" y="322920"/>
            <a:ext cx="2784600" cy="500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8" name="CustomShape 9"/>
          <p:cNvSpPr/>
          <p:nvPr/>
        </p:nvSpPr>
        <p:spPr>
          <a:xfrm>
            <a:off x="2777233" y="3472075"/>
            <a:ext cx="12936125" cy="112071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12600" rIns="0" bIns="0" anchor="t">
            <a:spAutoFit/>
          </a:bodyPr>
          <a:lstStyle/>
          <a:p>
            <a:pPr marL="1222375" indent="-1210310" algn="ctr">
              <a:spcBef>
                <a:spcPts val="99"/>
              </a:spcBef>
              <a:tabLst>
                <a:tab pos="0" algn="l"/>
              </a:tabLst>
            </a:pPr>
            <a:r>
              <a:rPr lang="en-GB" sz="7200" spc="-7" dirty="0">
                <a:solidFill>
                  <a:srgbClr val="00318B"/>
                </a:solidFill>
                <a:latin typeface="Calibri"/>
                <a:ea typeface="+mn-lt"/>
                <a:cs typeface="+mn-lt"/>
              </a:rPr>
              <a:t>Variational Auto-Encoders (VAE)</a:t>
            </a:r>
            <a:endParaRPr lang="en-US" sz="7200" spc="-7" dirty="0">
              <a:solidFill>
                <a:srgbClr val="00318B"/>
              </a:solidFill>
              <a:latin typeface="Calibri"/>
              <a:cs typeface="Arial"/>
            </a:endParaRPr>
          </a:p>
        </p:txBody>
      </p:sp>
      <p:sp>
        <p:nvSpPr>
          <p:cNvPr id="139" name="CustomShape 10"/>
          <p:cNvSpPr/>
          <p:nvPr/>
        </p:nvSpPr>
        <p:spPr>
          <a:xfrm flipV="1">
            <a:off x="5652540" y="8472625"/>
            <a:ext cx="7695720" cy="273960"/>
          </a:xfrm>
          <a:custGeom>
            <a:avLst/>
            <a:gdLst/>
            <a:ahLst/>
            <a:cxnLst/>
            <a:rect l="l" t="t" r="r" b="b"/>
            <a:pathLst>
              <a:path w="4686300">
                <a:moveTo>
                  <a:pt x="0" y="0"/>
                </a:moveTo>
                <a:lnTo>
                  <a:pt x="4686300" y="0"/>
                </a:lnTo>
              </a:path>
            </a:pathLst>
          </a:custGeom>
          <a:noFill/>
          <a:ln w="8640">
            <a:solidFill>
              <a:srgbClr val="002E8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0" name="CustomShape 11"/>
          <p:cNvSpPr/>
          <p:nvPr/>
        </p:nvSpPr>
        <p:spPr>
          <a:xfrm>
            <a:off x="3724179" y="8278607"/>
            <a:ext cx="11615802" cy="10104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12600" rIns="0" bIns="0" anchor="t">
            <a:spAutoFit/>
          </a:bodyPr>
          <a:lstStyle/>
          <a:p>
            <a:pPr marL="12065" algn="ctr">
              <a:spcBef>
                <a:spcPts val="99"/>
              </a:spcBef>
            </a:pPr>
            <a:endParaRPr lang="fr-FR" sz="3200" b="0" strike="noStrike" spc="-1" dirty="0">
              <a:solidFill>
                <a:srgbClr val="5B9BD5"/>
              </a:solidFill>
              <a:latin typeface="Calibri"/>
            </a:endParaRPr>
          </a:p>
          <a:p>
            <a:pPr marL="12065" algn="ctr">
              <a:spcBef>
                <a:spcPts val="99"/>
              </a:spcBef>
            </a:pPr>
            <a:endParaRPr lang="fr-FR" sz="3200" spc="-1" dirty="0">
              <a:solidFill>
                <a:srgbClr val="5B9BD5"/>
              </a:solidFill>
              <a:latin typeface="Calibri"/>
            </a:endParaRPr>
          </a:p>
        </p:txBody>
      </p:sp>
      <p:sp>
        <p:nvSpPr>
          <p:cNvPr id="142" name="TextShape 12"/>
          <p:cNvSpPr txBox="1"/>
          <p:nvPr/>
        </p:nvSpPr>
        <p:spPr>
          <a:xfrm>
            <a:off x="13426200" y="9911160"/>
            <a:ext cx="4276800" cy="5688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6C831D63-9BAB-42E8-ACD6-DF4B7878F68F}" type="slidenum">
              <a:rPr lang="cs-CZ" sz="1870" b="0" strike="noStrike" spc="-1">
                <a:solidFill>
                  <a:srgbClr val="8B8B8B"/>
                </a:solidFill>
                <a:latin typeface="Calibri"/>
              </a:rPr>
              <a:t>15</a:t>
            </a:fld>
            <a:endParaRPr lang="fr-FR" sz="187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0652246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TextShape 5"/>
          <p:cNvSpPr txBox="1"/>
          <p:nvPr/>
        </p:nvSpPr>
        <p:spPr>
          <a:xfrm>
            <a:off x="13426200" y="9911160"/>
            <a:ext cx="4276800" cy="5688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480358A0-A8E7-4778-93A9-30F425FD75C8}" type="slidenum">
              <a:rPr lang="cs-CZ" sz="1870" b="0" strike="noStrike" spc="-1" dirty="0">
                <a:solidFill>
                  <a:srgbClr val="8B8B8B"/>
                </a:solidFill>
                <a:latin typeface="Calibri"/>
              </a:rPr>
              <a:t>16</a:t>
            </a:fld>
            <a:endParaRPr lang="fr-FR" sz="1870" b="0" strike="noStrike" spc="-1" dirty="0">
              <a:latin typeface="Times New Roman"/>
            </a:endParaRPr>
          </a:p>
        </p:txBody>
      </p:sp>
      <p:pic>
        <p:nvPicPr>
          <p:cNvPr id="4" name="Picture 4" descr="A picture containing icon&#10;&#10;Description automatically generated">
            <a:extLst>
              <a:ext uri="{FF2B5EF4-FFF2-40B4-BE49-F238E27FC236}">
                <a16:creationId xmlns:a16="http://schemas.microsoft.com/office/drawing/2014/main" id="{1ADC2A1B-2963-C0F4-6D01-4AEBB6C268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7039" y="4524248"/>
            <a:ext cx="11072789" cy="2242733"/>
          </a:xfrm>
          <a:prstGeom prst="rect">
            <a:avLst/>
          </a:prstGeom>
        </p:spPr>
      </p:pic>
      <p:pic>
        <p:nvPicPr>
          <p:cNvPr id="6" name="Picture 6" descr="Diagram, schematic&#10;&#10;Description automatically generated">
            <a:extLst>
              <a:ext uri="{FF2B5EF4-FFF2-40B4-BE49-F238E27FC236}">
                <a16:creationId xmlns:a16="http://schemas.microsoft.com/office/drawing/2014/main" id="{4F884610-E122-7B7C-FDBF-EBBEA83134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2139" y="871528"/>
            <a:ext cx="11397882" cy="6069802"/>
          </a:xfrm>
          <a:prstGeom prst="rect">
            <a:avLst/>
          </a:prstGeom>
        </p:spPr>
      </p:pic>
      <p:sp>
        <p:nvSpPr>
          <p:cNvPr id="196" name="CustomShape 1"/>
          <p:cNvSpPr/>
          <p:nvPr/>
        </p:nvSpPr>
        <p:spPr>
          <a:xfrm>
            <a:off x="0" y="556200"/>
            <a:ext cx="5542560" cy="827640"/>
          </a:xfrm>
          <a:custGeom>
            <a:avLst/>
            <a:gdLst/>
            <a:ahLst/>
            <a:cxnLst/>
            <a:rect l="l" t="t" r="r" b="b"/>
            <a:pathLst>
              <a:path w="2389505" h="437514">
                <a:moveTo>
                  <a:pt x="2170722" y="0"/>
                </a:moveTo>
                <a:lnTo>
                  <a:pt x="0" y="0"/>
                </a:lnTo>
                <a:lnTo>
                  <a:pt x="0" y="437153"/>
                </a:lnTo>
                <a:lnTo>
                  <a:pt x="2170722" y="437153"/>
                </a:lnTo>
                <a:lnTo>
                  <a:pt x="2220839" y="431380"/>
                </a:lnTo>
                <a:lnTo>
                  <a:pt x="2266846" y="414936"/>
                </a:lnTo>
                <a:lnTo>
                  <a:pt x="2307430" y="389134"/>
                </a:lnTo>
                <a:lnTo>
                  <a:pt x="2341280" y="355285"/>
                </a:lnTo>
                <a:lnTo>
                  <a:pt x="2367082" y="314701"/>
                </a:lnTo>
                <a:lnTo>
                  <a:pt x="2383526" y="268694"/>
                </a:lnTo>
                <a:lnTo>
                  <a:pt x="2389299" y="218577"/>
                </a:lnTo>
                <a:lnTo>
                  <a:pt x="2383526" y="168459"/>
                </a:lnTo>
                <a:lnTo>
                  <a:pt x="2367082" y="122452"/>
                </a:lnTo>
                <a:lnTo>
                  <a:pt x="2341280" y="81868"/>
                </a:lnTo>
                <a:lnTo>
                  <a:pt x="2307430" y="48018"/>
                </a:lnTo>
                <a:lnTo>
                  <a:pt x="2266846" y="22216"/>
                </a:lnTo>
                <a:lnTo>
                  <a:pt x="2220839" y="5772"/>
                </a:lnTo>
                <a:lnTo>
                  <a:pt x="2170722" y="0"/>
                </a:lnTo>
                <a:close/>
              </a:path>
            </a:pathLst>
          </a:custGeom>
          <a:solidFill>
            <a:srgbClr val="00A0F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7" name="CustomShape 2"/>
          <p:cNvSpPr/>
          <p:nvPr/>
        </p:nvSpPr>
        <p:spPr>
          <a:xfrm>
            <a:off x="4528440" y="556200"/>
            <a:ext cx="4214520" cy="827640"/>
          </a:xfrm>
          <a:custGeom>
            <a:avLst/>
            <a:gdLst/>
            <a:ahLst/>
            <a:cxnLst/>
            <a:rect l="l" t="t" r="r" b="b"/>
            <a:pathLst>
              <a:path w="2389505" h="437514">
                <a:moveTo>
                  <a:pt x="2170722" y="0"/>
                </a:moveTo>
                <a:lnTo>
                  <a:pt x="0" y="0"/>
                </a:lnTo>
                <a:lnTo>
                  <a:pt x="0" y="437153"/>
                </a:lnTo>
                <a:lnTo>
                  <a:pt x="2170722" y="437153"/>
                </a:lnTo>
                <a:lnTo>
                  <a:pt x="2220839" y="431380"/>
                </a:lnTo>
                <a:lnTo>
                  <a:pt x="2266846" y="414936"/>
                </a:lnTo>
                <a:lnTo>
                  <a:pt x="2307430" y="389134"/>
                </a:lnTo>
                <a:lnTo>
                  <a:pt x="2341280" y="355285"/>
                </a:lnTo>
                <a:lnTo>
                  <a:pt x="2367082" y="314701"/>
                </a:lnTo>
                <a:lnTo>
                  <a:pt x="2383526" y="268694"/>
                </a:lnTo>
                <a:lnTo>
                  <a:pt x="2389299" y="218577"/>
                </a:lnTo>
                <a:lnTo>
                  <a:pt x="2383526" y="168459"/>
                </a:lnTo>
                <a:lnTo>
                  <a:pt x="2367082" y="122452"/>
                </a:lnTo>
                <a:lnTo>
                  <a:pt x="2341280" y="81868"/>
                </a:lnTo>
                <a:lnTo>
                  <a:pt x="2307430" y="48018"/>
                </a:lnTo>
                <a:lnTo>
                  <a:pt x="2266846" y="22216"/>
                </a:lnTo>
                <a:lnTo>
                  <a:pt x="2220839" y="5772"/>
                </a:lnTo>
                <a:lnTo>
                  <a:pt x="2170722" y="0"/>
                </a:lnTo>
                <a:close/>
              </a:path>
            </a:pathLst>
          </a:custGeom>
          <a:solidFill>
            <a:srgbClr val="00A0F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8" name="CustomShape 3"/>
          <p:cNvSpPr/>
          <p:nvPr/>
        </p:nvSpPr>
        <p:spPr>
          <a:xfrm>
            <a:off x="666000" y="708840"/>
            <a:ext cx="9600840" cy="439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 anchor="t">
            <a:spAutoFit/>
          </a:bodyPr>
          <a:lstStyle/>
          <a:p>
            <a:pPr marL="12065">
              <a:spcBef>
                <a:spcPts val="99"/>
              </a:spcBef>
              <a:tabLst>
                <a:tab pos="0" algn="l"/>
              </a:tabLst>
            </a:pPr>
            <a:r>
              <a:rPr lang="fr-FR" sz="2800" spc="-1" dirty="0" err="1">
                <a:solidFill>
                  <a:srgbClr val="FFFFFF"/>
                </a:solidFill>
                <a:latin typeface="Calibri"/>
              </a:rPr>
              <a:t>Variational</a:t>
            </a:r>
            <a:r>
              <a:rPr lang="fr-FR" sz="2800" spc="-1" dirty="0">
                <a:solidFill>
                  <a:srgbClr val="FFFFFF"/>
                </a:solidFill>
                <a:latin typeface="Calibri"/>
              </a:rPr>
              <a:t> </a:t>
            </a:r>
            <a:r>
              <a:rPr lang="fr-FR" sz="2800" spc="-1" dirty="0" err="1">
                <a:solidFill>
                  <a:srgbClr val="FFFFFF"/>
                </a:solidFill>
                <a:latin typeface="Calibri"/>
              </a:rPr>
              <a:t>Bayesian</a:t>
            </a:r>
            <a:r>
              <a:rPr lang="fr-FR" sz="2800" spc="-1" dirty="0">
                <a:solidFill>
                  <a:srgbClr val="FFFFFF"/>
                </a:solidFill>
                <a:latin typeface="Calibri"/>
              </a:rPr>
              <a:t> Learning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4347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CustomShape 1"/>
          <p:cNvSpPr/>
          <p:nvPr/>
        </p:nvSpPr>
        <p:spPr>
          <a:xfrm>
            <a:off x="0" y="556200"/>
            <a:ext cx="5542560" cy="827640"/>
          </a:xfrm>
          <a:custGeom>
            <a:avLst/>
            <a:gdLst/>
            <a:ahLst/>
            <a:cxnLst/>
            <a:rect l="l" t="t" r="r" b="b"/>
            <a:pathLst>
              <a:path w="2389505" h="437514">
                <a:moveTo>
                  <a:pt x="2170722" y="0"/>
                </a:moveTo>
                <a:lnTo>
                  <a:pt x="0" y="0"/>
                </a:lnTo>
                <a:lnTo>
                  <a:pt x="0" y="437153"/>
                </a:lnTo>
                <a:lnTo>
                  <a:pt x="2170722" y="437153"/>
                </a:lnTo>
                <a:lnTo>
                  <a:pt x="2220839" y="431380"/>
                </a:lnTo>
                <a:lnTo>
                  <a:pt x="2266846" y="414936"/>
                </a:lnTo>
                <a:lnTo>
                  <a:pt x="2307430" y="389134"/>
                </a:lnTo>
                <a:lnTo>
                  <a:pt x="2341280" y="355285"/>
                </a:lnTo>
                <a:lnTo>
                  <a:pt x="2367082" y="314701"/>
                </a:lnTo>
                <a:lnTo>
                  <a:pt x="2383526" y="268694"/>
                </a:lnTo>
                <a:lnTo>
                  <a:pt x="2389299" y="218577"/>
                </a:lnTo>
                <a:lnTo>
                  <a:pt x="2383526" y="168459"/>
                </a:lnTo>
                <a:lnTo>
                  <a:pt x="2367082" y="122452"/>
                </a:lnTo>
                <a:lnTo>
                  <a:pt x="2341280" y="81868"/>
                </a:lnTo>
                <a:lnTo>
                  <a:pt x="2307430" y="48018"/>
                </a:lnTo>
                <a:lnTo>
                  <a:pt x="2266846" y="22216"/>
                </a:lnTo>
                <a:lnTo>
                  <a:pt x="2220839" y="5772"/>
                </a:lnTo>
                <a:lnTo>
                  <a:pt x="2170722" y="0"/>
                </a:lnTo>
                <a:close/>
              </a:path>
            </a:pathLst>
          </a:custGeom>
          <a:solidFill>
            <a:srgbClr val="00A0F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7" name="CustomShape 2"/>
          <p:cNvSpPr/>
          <p:nvPr/>
        </p:nvSpPr>
        <p:spPr>
          <a:xfrm>
            <a:off x="4528440" y="556200"/>
            <a:ext cx="4214520" cy="827640"/>
          </a:xfrm>
          <a:custGeom>
            <a:avLst/>
            <a:gdLst/>
            <a:ahLst/>
            <a:cxnLst/>
            <a:rect l="l" t="t" r="r" b="b"/>
            <a:pathLst>
              <a:path w="2389505" h="437514">
                <a:moveTo>
                  <a:pt x="2170722" y="0"/>
                </a:moveTo>
                <a:lnTo>
                  <a:pt x="0" y="0"/>
                </a:lnTo>
                <a:lnTo>
                  <a:pt x="0" y="437153"/>
                </a:lnTo>
                <a:lnTo>
                  <a:pt x="2170722" y="437153"/>
                </a:lnTo>
                <a:lnTo>
                  <a:pt x="2220839" y="431380"/>
                </a:lnTo>
                <a:lnTo>
                  <a:pt x="2266846" y="414936"/>
                </a:lnTo>
                <a:lnTo>
                  <a:pt x="2307430" y="389134"/>
                </a:lnTo>
                <a:lnTo>
                  <a:pt x="2341280" y="355285"/>
                </a:lnTo>
                <a:lnTo>
                  <a:pt x="2367082" y="314701"/>
                </a:lnTo>
                <a:lnTo>
                  <a:pt x="2383526" y="268694"/>
                </a:lnTo>
                <a:lnTo>
                  <a:pt x="2389299" y="218577"/>
                </a:lnTo>
                <a:lnTo>
                  <a:pt x="2383526" y="168459"/>
                </a:lnTo>
                <a:lnTo>
                  <a:pt x="2367082" y="122452"/>
                </a:lnTo>
                <a:lnTo>
                  <a:pt x="2341280" y="81868"/>
                </a:lnTo>
                <a:lnTo>
                  <a:pt x="2307430" y="48018"/>
                </a:lnTo>
                <a:lnTo>
                  <a:pt x="2266846" y="22216"/>
                </a:lnTo>
                <a:lnTo>
                  <a:pt x="2220839" y="5772"/>
                </a:lnTo>
                <a:lnTo>
                  <a:pt x="2170722" y="0"/>
                </a:lnTo>
                <a:close/>
              </a:path>
            </a:pathLst>
          </a:custGeom>
          <a:solidFill>
            <a:srgbClr val="00A0F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8" name="CustomShape 3"/>
          <p:cNvSpPr/>
          <p:nvPr/>
        </p:nvSpPr>
        <p:spPr>
          <a:xfrm>
            <a:off x="666000" y="708840"/>
            <a:ext cx="9600840" cy="439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 anchor="t">
            <a:spAutoFit/>
          </a:bodyPr>
          <a:lstStyle/>
          <a:p>
            <a:pPr marL="12065">
              <a:spcBef>
                <a:spcPts val="99"/>
              </a:spcBef>
              <a:tabLst>
                <a:tab pos="0" algn="l"/>
              </a:tabLst>
            </a:pPr>
            <a:r>
              <a:rPr lang="fr-FR" sz="2800" spc="-1" dirty="0" err="1">
                <a:solidFill>
                  <a:srgbClr val="FFFFFF"/>
                </a:solidFill>
                <a:latin typeface="Calibri"/>
              </a:rPr>
              <a:t>Variational</a:t>
            </a:r>
            <a:r>
              <a:rPr lang="fr-FR" sz="2800" spc="-1" dirty="0">
                <a:solidFill>
                  <a:srgbClr val="FFFFFF"/>
                </a:solidFill>
                <a:latin typeface="Calibri"/>
              </a:rPr>
              <a:t> Auto-</a:t>
            </a:r>
            <a:r>
              <a:rPr lang="fr-FR" sz="2800" spc="-1" dirty="0" err="1">
                <a:solidFill>
                  <a:srgbClr val="FFFFFF"/>
                </a:solidFill>
                <a:latin typeface="Calibri"/>
              </a:rPr>
              <a:t>Encoders</a:t>
            </a:r>
            <a:endParaRPr lang="en-US" dirty="0" err="1"/>
          </a:p>
        </p:txBody>
      </p:sp>
      <p:sp>
        <p:nvSpPr>
          <p:cNvPr id="200" name="TextShape 5"/>
          <p:cNvSpPr txBox="1"/>
          <p:nvPr/>
        </p:nvSpPr>
        <p:spPr>
          <a:xfrm>
            <a:off x="13426200" y="9911160"/>
            <a:ext cx="4276800" cy="5688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480358A0-A8E7-4778-93A9-30F425FD75C8}" type="slidenum">
              <a:rPr lang="cs-CZ" sz="1870" b="0" strike="noStrike" spc="-1" dirty="0">
                <a:solidFill>
                  <a:srgbClr val="8B8B8B"/>
                </a:solidFill>
                <a:latin typeface="Calibri"/>
              </a:rPr>
              <a:t>17</a:t>
            </a:fld>
            <a:endParaRPr lang="fr-FR" sz="1870" b="0" strike="noStrike" spc="-1" dirty="0">
              <a:latin typeface="Times New Roman"/>
            </a:endParaRPr>
          </a:p>
        </p:txBody>
      </p:sp>
      <p:pic>
        <p:nvPicPr>
          <p:cNvPr id="6" name="Picture 5" descr="Text&#10;&#10;Description automatically generated with low confidence">
            <a:extLst>
              <a:ext uri="{FF2B5EF4-FFF2-40B4-BE49-F238E27FC236}">
                <a16:creationId xmlns:a16="http://schemas.microsoft.com/office/drawing/2014/main" id="{7ADB139F-B6F5-EF6C-E93E-F12407AEAF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13005"/>
            <a:ext cx="19010313" cy="626739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AE3B100-9DD3-6E03-135A-043CC6EAAE90}"/>
              </a:ext>
            </a:extLst>
          </p:cNvPr>
          <p:cNvSpPr txBox="1"/>
          <p:nvPr/>
        </p:nvSpPr>
        <p:spPr>
          <a:xfrm>
            <a:off x="670650" y="1633435"/>
            <a:ext cx="179012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800" b="1" dirty="0">
                <a:latin typeface="Calibri"/>
              </a:rPr>
              <a:t>Bayesian </a:t>
            </a:r>
            <a:r>
              <a:rPr lang="en-GB" sz="2800" b="1" dirty="0" err="1">
                <a:latin typeface="Calibri"/>
              </a:rPr>
              <a:t>Modelisation</a:t>
            </a:r>
            <a:endParaRPr lang="en-US" dirty="0" err="1"/>
          </a:p>
        </p:txBody>
      </p:sp>
    </p:spTree>
    <p:extLst>
      <p:ext uri="{BB962C8B-B14F-4D97-AF65-F5344CB8AC3E}">
        <p14:creationId xmlns:p14="http://schemas.microsoft.com/office/powerpoint/2010/main" val="42249156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10">
            <a:extLst>
              <a:ext uri="{FF2B5EF4-FFF2-40B4-BE49-F238E27FC236}">
                <a16:creationId xmlns:a16="http://schemas.microsoft.com/office/drawing/2014/main" id="{0562EE76-7894-5AE1-BEF3-4796F757A4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772" r="-84"/>
          <a:stretch/>
        </p:blipFill>
        <p:spPr>
          <a:xfrm>
            <a:off x="3427904" y="3759013"/>
            <a:ext cx="12151205" cy="4795441"/>
          </a:xfrm>
          <a:prstGeom prst="rect">
            <a:avLst/>
          </a:prstGeom>
        </p:spPr>
      </p:pic>
      <p:sp>
        <p:nvSpPr>
          <p:cNvPr id="196" name="CustomShape 1"/>
          <p:cNvSpPr/>
          <p:nvPr/>
        </p:nvSpPr>
        <p:spPr>
          <a:xfrm>
            <a:off x="0" y="556200"/>
            <a:ext cx="5542560" cy="827640"/>
          </a:xfrm>
          <a:custGeom>
            <a:avLst/>
            <a:gdLst/>
            <a:ahLst/>
            <a:cxnLst/>
            <a:rect l="l" t="t" r="r" b="b"/>
            <a:pathLst>
              <a:path w="2389505" h="437514">
                <a:moveTo>
                  <a:pt x="2170722" y="0"/>
                </a:moveTo>
                <a:lnTo>
                  <a:pt x="0" y="0"/>
                </a:lnTo>
                <a:lnTo>
                  <a:pt x="0" y="437153"/>
                </a:lnTo>
                <a:lnTo>
                  <a:pt x="2170722" y="437153"/>
                </a:lnTo>
                <a:lnTo>
                  <a:pt x="2220839" y="431380"/>
                </a:lnTo>
                <a:lnTo>
                  <a:pt x="2266846" y="414936"/>
                </a:lnTo>
                <a:lnTo>
                  <a:pt x="2307430" y="389134"/>
                </a:lnTo>
                <a:lnTo>
                  <a:pt x="2341280" y="355285"/>
                </a:lnTo>
                <a:lnTo>
                  <a:pt x="2367082" y="314701"/>
                </a:lnTo>
                <a:lnTo>
                  <a:pt x="2383526" y="268694"/>
                </a:lnTo>
                <a:lnTo>
                  <a:pt x="2389299" y="218577"/>
                </a:lnTo>
                <a:lnTo>
                  <a:pt x="2383526" y="168459"/>
                </a:lnTo>
                <a:lnTo>
                  <a:pt x="2367082" y="122452"/>
                </a:lnTo>
                <a:lnTo>
                  <a:pt x="2341280" y="81868"/>
                </a:lnTo>
                <a:lnTo>
                  <a:pt x="2307430" y="48018"/>
                </a:lnTo>
                <a:lnTo>
                  <a:pt x="2266846" y="22216"/>
                </a:lnTo>
                <a:lnTo>
                  <a:pt x="2220839" y="5772"/>
                </a:lnTo>
                <a:lnTo>
                  <a:pt x="2170722" y="0"/>
                </a:lnTo>
                <a:close/>
              </a:path>
            </a:pathLst>
          </a:custGeom>
          <a:solidFill>
            <a:srgbClr val="00A0F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7" name="CustomShape 2"/>
          <p:cNvSpPr/>
          <p:nvPr/>
        </p:nvSpPr>
        <p:spPr>
          <a:xfrm>
            <a:off x="4528440" y="556200"/>
            <a:ext cx="4214520" cy="827640"/>
          </a:xfrm>
          <a:custGeom>
            <a:avLst/>
            <a:gdLst/>
            <a:ahLst/>
            <a:cxnLst/>
            <a:rect l="l" t="t" r="r" b="b"/>
            <a:pathLst>
              <a:path w="2389505" h="437514">
                <a:moveTo>
                  <a:pt x="2170722" y="0"/>
                </a:moveTo>
                <a:lnTo>
                  <a:pt x="0" y="0"/>
                </a:lnTo>
                <a:lnTo>
                  <a:pt x="0" y="437153"/>
                </a:lnTo>
                <a:lnTo>
                  <a:pt x="2170722" y="437153"/>
                </a:lnTo>
                <a:lnTo>
                  <a:pt x="2220839" y="431380"/>
                </a:lnTo>
                <a:lnTo>
                  <a:pt x="2266846" y="414936"/>
                </a:lnTo>
                <a:lnTo>
                  <a:pt x="2307430" y="389134"/>
                </a:lnTo>
                <a:lnTo>
                  <a:pt x="2341280" y="355285"/>
                </a:lnTo>
                <a:lnTo>
                  <a:pt x="2367082" y="314701"/>
                </a:lnTo>
                <a:lnTo>
                  <a:pt x="2383526" y="268694"/>
                </a:lnTo>
                <a:lnTo>
                  <a:pt x="2389299" y="218577"/>
                </a:lnTo>
                <a:lnTo>
                  <a:pt x="2383526" y="168459"/>
                </a:lnTo>
                <a:lnTo>
                  <a:pt x="2367082" y="122452"/>
                </a:lnTo>
                <a:lnTo>
                  <a:pt x="2341280" y="81868"/>
                </a:lnTo>
                <a:lnTo>
                  <a:pt x="2307430" y="48018"/>
                </a:lnTo>
                <a:lnTo>
                  <a:pt x="2266846" y="22216"/>
                </a:lnTo>
                <a:lnTo>
                  <a:pt x="2220839" y="5772"/>
                </a:lnTo>
                <a:lnTo>
                  <a:pt x="2170722" y="0"/>
                </a:lnTo>
                <a:close/>
              </a:path>
            </a:pathLst>
          </a:custGeom>
          <a:solidFill>
            <a:srgbClr val="00A0F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8" name="CustomShape 3"/>
          <p:cNvSpPr/>
          <p:nvPr/>
        </p:nvSpPr>
        <p:spPr>
          <a:xfrm>
            <a:off x="666000" y="708840"/>
            <a:ext cx="9600840" cy="439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 anchor="t">
            <a:spAutoFit/>
          </a:bodyPr>
          <a:lstStyle/>
          <a:p>
            <a:pPr marL="12065">
              <a:spcBef>
                <a:spcPts val="99"/>
              </a:spcBef>
              <a:tabLst>
                <a:tab pos="0" algn="l"/>
              </a:tabLst>
            </a:pPr>
            <a:r>
              <a:rPr lang="fr-FR" sz="2800" spc="-1" dirty="0" err="1">
                <a:solidFill>
                  <a:srgbClr val="FFFFFF"/>
                </a:solidFill>
                <a:latin typeface="Calibri"/>
              </a:rPr>
              <a:t>Variational</a:t>
            </a:r>
            <a:r>
              <a:rPr lang="fr-FR" sz="2800" spc="-1" dirty="0">
                <a:solidFill>
                  <a:srgbClr val="FFFFFF"/>
                </a:solidFill>
                <a:latin typeface="Calibri"/>
              </a:rPr>
              <a:t> </a:t>
            </a:r>
            <a:r>
              <a:rPr lang="fr-FR" sz="2800" spc="-1" dirty="0" err="1">
                <a:solidFill>
                  <a:srgbClr val="FFFFFF"/>
                </a:solidFill>
                <a:latin typeface="Calibri"/>
              </a:rPr>
              <a:t>Bayesian</a:t>
            </a:r>
            <a:r>
              <a:rPr lang="fr-FR" sz="2800" spc="-1" dirty="0">
                <a:solidFill>
                  <a:srgbClr val="FFFFFF"/>
                </a:solidFill>
                <a:latin typeface="Calibri"/>
              </a:rPr>
              <a:t> Learning</a:t>
            </a:r>
            <a:endParaRPr lang="en-US" dirty="0"/>
          </a:p>
        </p:txBody>
      </p:sp>
      <p:sp>
        <p:nvSpPr>
          <p:cNvPr id="200" name="TextShape 5"/>
          <p:cNvSpPr txBox="1"/>
          <p:nvPr/>
        </p:nvSpPr>
        <p:spPr>
          <a:xfrm>
            <a:off x="13426200" y="9911160"/>
            <a:ext cx="4276800" cy="5688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480358A0-A8E7-4778-93A9-30F425FD75C8}" type="slidenum">
              <a:rPr lang="cs-CZ" sz="1870" b="0" strike="noStrike" spc="-1" dirty="0">
                <a:solidFill>
                  <a:srgbClr val="8B8B8B"/>
                </a:solidFill>
                <a:latin typeface="Calibri"/>
              </a:rPr>
              <a:t>18</a:t>
            </a:fld>
            <a:endParaRPr lang="fr-FR" sz="1870" b="0" strike="noStrike" spc="-1" dirty="0">
              <a:latin typeface="Times New Roman"/>
            </a:endParaRPr>
          </a:p>
        </p:txBody>
      </p:sp>
      <p:pic>
        <p:nvPicPr>
          <p:cNvPr id="2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A35F63B1-D4C0-FF10-765D-9FE3DE472D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1710" y="2787760"/>
            <a:ext cx="10809616" cy="1524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9933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CustomShape 1"/>
          <p:cNvSpPr/>
          <p:nvPr/>
        </p:nvSpPr>
        <p:spPr>
          <a:xfrm>
            <a:off x="0" y="556200"/>
            <a:ext cx="5542560" cy="827640"/>
          </a:xfrm>
          <a:custGeom>
            <a:avLst/>
            <a:gdLst/>
            <a:ahLst/>
            <a:cxnLst/>
            <a:rect l="l" t="t" r="r" b="b"/>
            <a:pathLst>
              <a:path w="2389505" h="437514">
                <a:moveTo>
                  <a:pt x="2170722" y="0"/>
                </a:moveTo>
                <a:lnTo>
                  <a:pt x="0" y="0"/>
                </a:lnTo>
                <a:lnTo>
                  <a:pt x="0" y="437153"/>
                </a:lnTo>
                <a:lnTo>
                  <a:pt x="2170722" y="437153"/>
                </a:lnTo>
                <a:lnTo>
                  <a:pt x="2220839" y="431380"/>
                </a:lnTo>
                <a:lnTo>
                  <a:pt x="2266846" y="414936"/>
                </a:lnTo>
                <a:lnTo>
                  <a:pt x="2307430" y="389134"/>
                </a:lnTo>
                <a:lnTo>
                  <a:pt x="2341280" y="355285"/>
                </a:lnTo>
                <a:lnTo>
                  <a:pt x="2367082" y="314701"/>
                </a:lnTo>
                <a:lnTo>
                  <a:pt x="2383526" y="268694"/>
                </a:lnTo>
                <a:lnTo>
                  <a:pt x="2389299" y="218577"/>
                </a:lnTo>
                <a:lnTo>
                  <a:pt x="2383526" y="168459"/>
                </a:lnTo>
                <a:lnTo>
                  <a:pt x="2367082" y="122452"/>
                </a:lnTo>
                <a:lnTo>
                  <a:pt x="2341280" y="81868"/>
                </a:lnTo>
                <a:lnTo>
                  <a:pt x="2307430" y="48018"/>
                </a:lnTo>
                <a:lnTo>
                  <a:pt x="2266846" y="22216"/>
                </a:lnTo>
                <a:lnTo>
                  <a:pt x="2220839" y="5772"/>
                </a:lnTo>
                <a:lnTo>
                  <a:pt x="2170722" y="0"/>
                </a:lnTo>
                <a:close/>
              </a:path>
            </a:pathLst>
          </a:custGeom>
          <a:solidFill>
            <a:srgbClr val="00A0F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7" name="CustomShape 2"/>
          <p:cNvSpPr/>
          <p:nvPr/>
        </p:nvSpPr>
        <p:spPr>
          <a:xfrm>
            <a:off x="4528440" y="556200"/>
            <a:ext cx="4214520" cy="827640"/>
          </a:xfrm>
          <a:custGeom>
            <a:avLst/>
            <a:gdLst/>
            <a:ahLst/>
            <a:cxnLst/>
            <a:rect l="l" t="t" r="r" b="b"/>
            <a:pathLst>
              <a:path w="2389505" h="437514">
                <a:moveTo>
                  <a:pt x="2170722" y="0"/>
                </a:moveTo>
                <a:lnTo>
                  <a:pt x="0" y="0"/>
                </a:lnTo>
                <a:lnTo>
                  <a:pt x="0" y="437153"/>
                </a:lnTo>
                <a:lnTo>
                  <a:pt x="2170722" y="437153"/>
                </a:lnTo>
                <a:lnTo>
                  <a:pt x="2220839" y="431380"/>
                </a:lnTo>
                <a:lnTo>
                  <a:pt x="2266846" y="414936"/>
                </a:lnTo>
                <a:lnTo>
                  <a:pt x="2307430" y="389134"/>
                </a:lnTo>
                <a:lnTo>
                  <a:pt x="2341280" y="355285"/>
                </a:lnTo>
                <a:lnTo>
                  <a:pt x="2367082" y="314701"/>
                </a:lnTo>
                <a:lnTo>
                  <a:pt x="2383526" y="268694"/>
                </a:lnTo>
                <a:lnTo>
                  <a:pt x="2389299" y="218577"/>
                </a:lnTo>
                <a:lnTo>
                  <a:pt x="2383526" y="168459"/>
                </a:lnTo>
                <a:lnTo>
                  <a:pt x="2367082" y="122452"/>
                </a:lnTo>
                <a:lnTo>
                  <a:pt x="2341280" y="81868"/>
                </a:lnTo>
                <a:lnTo>
                  <a:pt x="2307430" y="48018"/>
                </a:lnTo>
                <a:lnTo>
                  <a:pt x="2266846" y="22216"/>
                </a:lnTo>
                <a:lnTo>
                  <a:pt x="2220839" y="5772"/>
                </a:lnTo>
                <a:lnTo>
                  <a:pt x="2170722" y="0"/>
                </a:lnTo>
                <a:close/>
              </a:path>
            </a:pathLst>
          </a:custGeom>
          <a:solidFill>
            <a:srgbClr val="00A0F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8" name="CustomShape 3"/>
          <p:cNvSpPr/>
          <p:nvPr/>
        </p:nvSpPr>
        <p:spPr>
          <a:xfrm>
            <a:off x="666000" y="708840"/>
            <a:ext cx="9600840" cy="439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 anchor="t">
            <a:spAutoFit/>
          </a:bodyPr>
          <a:lstStyle/>
          <a:p>
            <a:pPr marL="12065">
              <a:spcBef>
                <a:spcPts val="99"/>
              </a:spcBef>
              <a:tabLst>
                <a:tab pos="0" algn="l"/>
              </a:tabLst>
            </a:pPr>
            <a:r>
              <a:rPr lang="fr-FR" sz="2800" spc="-1" dirty="0" err="1">
                <a:solidFill>
                  <a:srgbClr val="FFFFFF"/>
                </a:solidFill>
                <a:latin typeface="Calibri"/>
              </a:rPr>
              <a:t>Variational</a:t>
            </a:r>
            <a:r>
              <a:rPr lang="fr-FR" sz="2800" spc="-1" dirty="0">
                <a:solidFill>
                  <a:srgbClr val="FFFFFF"/>
                </a:solidFill>
                <a:latin typeface="Calibri"/>
              </a:rPr>
              <a:t> </a:t>
            </a:r>
            <a:r>
              <a:rPr lang="fr-FR" sz="2800" spc="-1" dirty="0" err="1">
                <a:solidFill>
                  <a:srgbClr val="FFFFFF"/>
                </a:solidFill>
                <a:latin typeface="Calibri"/>
              </a:rPr>
              <a:t>Bayesian</a:t>
            </a:r>
            <a:r>
              <a:rPr lang="fr-FR" sz="2800" spc="-1" dirty="0">
                <a:solidFill>
                  <a:srgbClr val="FFFFFF"/>
                </a:solidFill>
                <a:latin typeface="Calibri"/>
              </a:rPr>
              <a:t> Learning</a:t>
            </a:r>
            <a:endParaRPr lang="en-US" dirty="0"/>
          </a:p>
        </p:txBody>
      </p:sp>
      <p:sp>
        <p:nvSpPr>
          <p:cNvPr id="200" name="TextShape 5"/>
          <p:cNvSpPr txBox="1"/>
          <p:nvPr/>
        </p:nvSpPr>
        <p:spPr>
          <a:xfrm>
            <a:off x="13426200" y="9911160"/>
            <a:ext cx="4276800" cy="5688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480358A0-A8E7-4778-93A9-30F425FD75C8}" type="slidenum">
              <a:rPr lang="cs-CZ" sz="1870" b="0" strike="noStrike" spc="-1" dirty="0">
                <a:solidFill>
                  <a:srgbClr val="8B8B8B"/>
                </a:solidFill>
                <a:latin typeface="Calibri"/>
              </a:rPr>
              <a:t>19</a:t>
            </a:fld>
            <a:endParaRPr lang="fr-FR" sz="1870" b="0" strike="noStrike" spc="-1" dirty="0">
              <a:latin typeface="Times New Roman"/>
            </a:endParaRPr>
          </a:p>
        </p:txBody>
      </p:sp>
      <p:pic>
        <p:nvPicPr>
          <p:cNvPr id="3" name="Picture 6">
            <a:extLst>
              <a:ext uri="{FF2B5EF4-FFF2-40B4-BE49-F238E27FC236}">
                <a16:creationId xmlns:a16="http://schemas.microsoft.com/office/drawing/2014/main" id="{525040AE-601B-9CB1-3EBD-501132E128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3473" y="3154158"/>
            <a:ext cx="15794405" cy="5092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0651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CustomShape 8"/>
          <p:cNvSpPr/>
          <p:nvPr/>
        </p:nvSpPr>
        <p:spPr>
          <a:xfrm>
            <a:off x="-3240" y="3794000"/>
            <a:ext cx="19007280" cy="6945120"/>
          </a:xfrm>
          <a:prstGeom prst="rect">
            <a:avLst/>
          </a:prstGeom>
          <a:blipFill rotWithShape="0">
            <a:blip r:embed="rId3"/>
            <a:stretch>
              <a:fillRect/>
            </a:stretch>
          </a:blip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fr-FR" dirty="0"/>
          </a:p>
        </p:txBody>
      </p:sp>
      <p:grpSp>
        <p:nvGrpSpPr>
          <p:cNvPr id="130" name="Group 1"/>
          <p:cNvGrpSpPr/>
          <p:nvPr/>
        </p:nvGrpSpPr>
        <p:grpSpPr>
          <a:xfrm>
            <a:off x="0" y="0"/>
            <a:ext cx="19010160" cy="1111680"/>
            <a:chOff x="0" y="0"/>
            <a:chExt cx="19010160" cy="1111680"/>
          </a:xfrm>
        </p:grpSpPr>
        <p:sp>
          <p:nvSpPr>
            <p:cNvPr id="131" name="CustomShape 2"/>
            <p:cNvSpPr/>
            <p:nvPr/>
          </p:nvSpPr>
          <p:spPr>
            <a:xfrm>
              <a:off x="0" y="0"/>
              <a:ext cx="4781880" cy="1111680"/>
            </a:xfrm>
            <a:custGeom>
              <a:avLst/>
              <a:gdLst/>
              <a:ahLst/>
              <a:cxnLst/>
              <a:rect l="l" t="t" r="r" b="b"/>
              <a:pathLst>
                <a:path w="1892300" h="440055">
                  <a:moveTo>
                    <a:pt x="0" y="439737"/>
                  </a:moveTo>
                  <a:lnTo>
                    <a:pt x="1892300" y="439737"/>
                  </a:lnTo>
                  <a:lnTo>
                    <a:pt x="1892300" y="0"/>
                  </a:lnTo>
                  <a:lnTo>
                    <a:pt x="0" y="0"/>
                  </a:lnTo>
                  <a:lnTo>
                    <a:pt x="0" y="439737"/>
                  </a:lnTo>
                  <a:close/>
                </a:path>
              </a:pathLst>
            </a:custGeom>
            <a:solidFill>
              <a:srgbClr val="009EF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2" name="CustomShape 3"/>
            <p:cNvSpPr/>
            <p:nvPr/>
          </p:nvSpPr>
          <p:spPr>
            <a:xfrm>
              <a:off x="14250600" y="0"/>
              <a:ext cx="4759560" cy="1111680"/>
            </a:xfrm>
            <a:custGeom>
              <a:avLst/>
              <a:gdLst/>
              <a:ahLst/>
              <a:cxnLst/>
              <a:rect l="l" t="t" r="r" b="b"/>
              <a:pathLst>
                <a:path w="1883409" h="440055">
                  <a:moveTo>
                    <a:pt x="0" y="0"/>
                  </a:moveTo>
                  <a:lnTo>
                    <a:pt x="0" y="439737"/>
                  </a:lnTo>
                  <a:lnTo>
                    <a:pt x="1883155" y="439737"/>
                  </a:lnTo>
                  <a:lnTo>
                    <a:pt x="18831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820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3" name="CustomShape 4"/>
            <p:cNvSpPr/>
            <p:nvPr/>
          </p:nvSpPr>
          <p:spPr>
            <a:xfrm>
              <a:off x="4750200" y="0"/>
              <a:ext cx="4781880" cy="1111680"/>
            </a:xfrm>
            <a:custGeom>
              <a:avLst/>
              <a:gdLst/>
              <a:ahLst/>
              <a:cxnLst/>
              <a:rect l="l" t="t" r="r" b="b"/>
              <a:pathLst>
                <a:path w="1892300" h="440055">
                  <a:moveTo>
                    <a:pt x="0" y="439737"/>
                  </a:moveTo>
                  <a:lnTo>
                    <a:pt x="1892300" y="439737"/>
                  </a:lnTo>
                  <a:lnTo>
                    <a:pt x="1892300" y="0"/>
                  </a:lnTo>
                  <a:lnTo>
                    <a:pt x="0" y="0"/>
                  </a:lnTo>
                  <a:lnTo>
                    <a:pt x="0" y="439737"/>
                  </a:lnTo>
                  <a:close/>
                </a:path>
              </a:pathLst>
            </a:custGeom>
            <a:solidFill>
              <a:srgbClr val="FFBF0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4" name="CustomShape 5"/>
            <p:cNvSpPr/>
            <p:nvPr/>
          </p:nvSpPr>
          <p:spPr>
            <a:xfrm>
              <a:off x="9500400" y="0"/>
              <a:ext cx="4781880" cy="1111680"/>
            </a:xfrm>
            <a:custGeom>
              <a:avLst/>
              <a:gdLst/>
              <a:ahLst/>
              <a:cxnLst/>
              <a:rect l="l" t="t" r="r" b="b"/>
              <a:pathLst>
                <a:path w="1892300" h="440055">
                  <a:moveTo>
                    <a:pt x="0" y="439737"/>
                  </a:moveTo>
                  <a:lnTo>
                    <a:pt x="1892300" y="439737"/>
                  </a:lnTo>
                  <a:lnTo>
                    <a:pt x="1892300" y="0"/>
                  </a:lnTo>
                  <a:lnTo>
                    <a:pt x="0" y="0"/>
                  </a:lnTo>
                  <a:lnTo>
                    <a:pt x="0" y="439737"/>
                  </a:lnTo>
                  <a:close/>
                </a:path>
              </a:pathLst>
            </a:custGeom>
            <a:solidFill>
              <a:srgbClr val="FFA10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136" name="CustomShape 7"/>
          <p:cNvSpPr/>
          <p:nvPr/>
        </p:nvSpPr>
        <p:spPr>
          <a:xfrm>
            <a:off x="15253920" y="322920"/>
            <a:ext cx="2784600" cy="500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8" name="CustomShape 9"/>
          <p:cNvSpPr/>
          <p:nvPr/>
        </p:nvSpPr>
        <p:spPr>
          <a:xfrm>
            <a:off x="2777233" y="3472075"/>
            <a:ext cx="12936125" cy="112071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12600" rIns="0" bIns="0" anchor="t">
            <a:spAutoFit/>
          </a:bodyPr>
          <a:lstStyle/>
          <a:p>
            <a:pPr marL="1222375" indent="-1210310" algn="ctr">
              <a:spcBef>
                <a:spcPts val="99"/>
              </a:spcBef>
              <a:tabLst>
                <a:tab pos="0" algn="l"/>
              </a:tabLst>
            </a:pPr>
            <a:r>
              <a:rPr lang="en-GB" sz="7200" spc="-7" dirty="0">
                <a:solidFill>
                  <a:srgbClr val="00318B"/>
                </a:solidFill>
                <a:latin typeface="Calibri"/>
                <a:ea typeface="+mn-lt"/>
                <a:cs typeface="+mn-lt"/>
              </a:rPr>
              <a:t>Introduction</a:t>
            </a:r>
            <a:endParaRPr lang="en-US" sz="7200" spc="-7" dirty="0">
              <a:solidFill>
                <a:srgbClr val="00318B"/>
              </a:solidFill>
              <a:latin typeface="Calibri"/>
              <a:cs typeface="Arial"/>
            </a:endParaRPr>
          </a:p>
        </p:txBody>
      </p:sp>
      <p:sp>
        <p:nvSpPr>
          <p:cNvPr id="139" name="CustomShape 10"/>
          <p:cNvSpPr/>
          <p:nvPr/>
        </p:nvSpPr>
        <p:spPr>
          <a:xfrm flipV="1">
            <a:off x="5652540" y="8472625"/>
            <a:ext cx="7695720" cy="273960"/>
          </a:xfrm>
          <a:custGeom>
            <a:avLst/>
            <a:gdLst/>
            <a:ahLst/>
            <a:cxnLst/>
            <a:rect l="l" t="t" r="r" b="b"/>
            <a:pathLst>
              <a:path w="4686300">
                <a:moveTo>
                  <a:pt x="0" y="0"/>
                </a:moveTo>
                <a:lnTo>
                  <a:pt x="4686300" y="0"/>
                </a:lnTo>
              </a:path>
            </a:pathLst>
          </a:custGeom>
          <a:noFill/>
          <a:ln w="8640">
            <a:solidFill>
              <a:srgbClr val="002E8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0" name="CustomShape 11"/>
          <p:cNvSpPr/>
          <p:nvPr/>
        </p:nvSpPr>
        <p:spPr>
          <a:xfrm>
            <a:off x="3724179" y="8278607"/>
            <a:ext cx="11615802" cy="10104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12600" rIns="0" bIns="0" anchor="t">
            <a:spAutoFit/>
          </a:bodyPr>
          <a:lstStyle/>
          <a:p>
            <a:pPr marL="12065" algn="ctr">
              <a:spcBef>
                <a:spcPts val="99"/>
              </a:spcBef>
            </a:pPr>
            <a:endParaRPr lang="fr-FR" sz="3200" b="0" strike="noStrike" spc="-1" dirty="0">
              <a:solidFill>
                <a:srgbClr val="5B9BD5"/>
              </a:solidFill>
              <a:latin typeface="Calibri"/>
            </a:endParaRPr>
          </a:p>
          <a:p>
            <a:pPr marL="12065" algn="ctr">
              <a:spcBef>
                <a:spcPts val="99"/>
              </a:spcBef>
            </a:pPr>
            <a:endParaRPr lang="fr-FR" sz="3200" spc="-1" dirty="0">
              <a:solidFill>
                <a:srgbClr val="5B9BD5"/>
              </a:solidFill>
              <a:latin typeface="Calibri"/>
            </a:endParaRPr>
          </a:p>
        </p:txBody>
      </p:sp>
      <p:sp>
        <p:nvSpPr>
          <p:cNvPr id="142" name="TextShape 12"/>
          <p:cNvSpPr txBox="1"/>
          <p:nvPr/>
        </p:nvSpPr>
        <p:spPr>
          <a:xfrm>
            <a:off x="13426200" y="9911160"/>
            <a:ext cx="4276800" cy="5688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6C831D63-9BAB-42E8-ACD6-DF4B7878F68F}" type="slidenum">
              <a:rPr lang="cs-CZ" sz="1870" b="0" strike="noStrike" spc="-1">
                <a:solidFill>
                  <a:srgbClr val="8B8B8B"/>
                </a:solidFill>
                <a:latin typeface="Calibri"/>
              </a:rPr>
              <a:t>2</a:t>
            </a:fld>
            <a:endParaRPr lang="fr-FR" sz="187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284375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CustomShape 1"/>
          <p:cNvSpPr/>
          <p:nvPr/>
        </p:nvSpPr>
        <p:spPr>
          <a:xfrm>
            <a:off x="0" y="556200"/>
            <a:ext cx="5542560" cy="827640"/>
          </a:xfrm>
          <a:custGeom>
            <a:avLst/>
            <a:gdLst/>
            <a:ahLst/>
            <a:cxnLst/>
            <a:rect l="l" t="t" r="r" b="b"/>
            <a:pathLst>
              <a:path w="2389505" h="437514">
                <a:moveTo>
                  <a:pt x="2170722" y="0"/>
                </a:moveTo>
                <a:lnTo>
                  <a:pt x="0" y="0"/>
                </a:lnTo>
                <a:lnTo>
                  <a:pt x="0" y="437153"/>
                </a:lnTo>
                <a:lnTo>
                  <a:pt x="2170722" y="437153"/>
                </a:lnTo>
                <a:lnTo>
                  <a:pt x="2220839" y="431380"/>
                </a:lnTo>
                <a:lnTo>
                  <a:pt x="2266846" y="414936"/>
                </a:lnTo>
                <a:lnTo>
                  <a:pt x="2307430" y="389134"/>
                </a:lnTo>
                <a:lnTo>
                  <a:pt x="2341280" y="355285"/>
                </a:lnTo>
                <a:lnTo>
                  <a:pt x="2367082" y="314701"/>
                </a:lnTo>
                <a:lnTo>
                  <a:pt x="2383526" y="268694"/>
                </a:lnTo>
                <a:lnTo>
                  <a:pt x="2389299" y="218577"/>
                </a:lnTo>
                <a:lnTo>
                  <a:pt x="2383526" y="168459"/>
                </a:lnTo>
                <a:lnTo>
                  <a:pt x="2367082" y="122452"/>
                </a:lnTo>
                <a:lnTo>
                  <a:pt x="2341280" y="81868"/>
                </a:lnTo>
                <a:lnTo>
                  <a:pt x="2307430" y="48018"/>
                </a:lnTo>
                <a:lnTo>
                  <a:pt x="2266846" y="22216"/>
                </a:lnTo>
                <a:lnTo>
                  <a:pt x="2220839" y="5772"/>
                </a:lnTo>
                <a:lnTo>
                  <a:pt x="2170722" y="0"/>
                </a:lnTo>
                <a:close/>
              </a:path>
            </a:pathLst>
          </a:custGeom>
          <a:solidFill>
            <a:srgbClr val="00A0F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7" name="CustomShape 2"/>
          <p:cNvSpPr/>
          <p:nvPr/>
        </p:nvSpPr>
        <p:spPr>
          <a:xfrm>
            <a:off x="4528440" y="556200"/>
            <a:ext cx="4214520" cy="827640"/>
          </a:xfrm>
          <a:custGeom>
            <a:avLst/>
            <a:gdLst/>
            <a:ahLst/>
            <a:cxnLst/>
            <a:rect l="l" t="t" r="r" b="b"/>
            <a:pathLst>
              <a:path w="2389505" h="437514">
                <a:moveTo>
                  <a:pt x="2170722" y="0"/>
                </a:moveTo>
                <a:lnTo>
                  <a:pt x="0" y="0"/>
                </a:lnTo>
                <a:lnTo>
                  <a:pt x="0" y="437153"/>
                </a:lnTo>
                <a:lnTo>
                  <a:pt x="2170722" y="437153"/>
                </a:lnTo>
                <a:lnTo>
                  <a:pt x="2220839" y="431380"/>
                </a:lnTo>
                <a:lnTo>
                  <a:pt x="2266846" y="414936"/>
                </a:lnTo>
                <a:lnTo>
                  <a:pt x="2307430" y="389134"/>
                </a:lnTo>
                <a:lnTo>
                  <a:pt x="2341280" y="355285"/>
                </a:lnTo>
                <a:lnTo>
                  <a:pt x="2367082" y="314701"/>
                </a:lnTo>
                <a:lnTo>
                  <a:pt x="2383526" y="268694"/>
                </a:lnTo>
                <a:lnTo>
                  <a:pt x="2389299" y="218577"/>
                </a:lnTo>
                <a:lnTo>
                  <a:pt x="2383526" y="168459"/>
                </a:lnTo>
                <a:lnTo>
                  <a:pt x="2367082" y="122452"/>
                </a:lnTo>
                <a:lnTo>
                  <a:pt x="2341280" y="81868"/>
                </a:lnTo>
                <a:lnTo>
                  <a:pt x="2307430" y="48018"/>
                </a:lnTo>
                <a:lnTo>
                  <a:pt x="2266846" y="22216"/>
                </a:lnTo>
                <a:lnTo>
                  <a:pt x="2220839" y="5772"/>
                </a:lnTo>
                <a:lnTo>
                  <a:pt x="2170722" y="0"/>
                </a:lnTo>
                <a:close/>
              </a:path>
            </a:pathLst>
          </a:custGeom>
          <a:solidFill>
            <a:srgbClr val="00A0F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8" name="CustomShape 3"/>
          <p:cNvSpPr/>
          <p:nvPr/>
        </p:nvSpPr>
        <p:spPr>
          <a:xfrm>
            <a:off x="666000" y="708840"/>
            <a:ext cx="9600840" cy="439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 anchor="t">
            <a:spAutoFit/>
          </a:bodyPr>
          <a:lstStyle/>
          <a:p>
            <a:pPr marL="12065">
              <a:spcBef>
                <a:spcPts val="99"/>
              </a:spcBef>
              <a:tabLst>
                <a:tab pos="0" algn="l"/>
              </a:tabLst>
            </a:pPr>
            <a:r>
              <a:rPr lang="fr-FR" sz="2800" spc="-1" dirty="0" err="1">
                <a:solidFill>
                  <a:srgbClr val="FFFFFF"/>
                </a:solidFill>
                <a:latin typeface="Calibri"/>
              </a:rPr>
              <a:t>Variational</a:t>
            </a:r>
            <a:r>
              <a:rPr lang="fr-FR" sz="2800" spc="-1" dirty="0">
                <a:solidFill>
                  <a:srgbClr val="FFFFFF"/>
                </a:solidFill>
                <a:latin typeface="Calibri"/>
              </a:rPr>
              <a:t> </a:t>
            </a:r>
            <a:r>
              <a:rPr lang="fr-FR" sz="2800" spc="-1" dirty="0" err="1">
                <a:solidFill>
                  <a:srgbClr val="FFFFFF"/>
                </a:solidFill>
                <a:latin typeface="Calibri"/>
              </a:rPr>
              <a:t>Bayesian</a:t>
            </a:r>
            <a:r>
              <a:rPr lang="fr-FR" sz="2800" spc="-1" dirty="0">
                <a:solidFill>
                  <a:srgbClr val="FFFFFF"/>
                </a:solidFill>
                <a:latin typeface="Calibri"/>
              </a:rPr>
              <a:t> Learning: ELBO</a:t>
            </a:r>
            <a:endParaRPr lang="en-US" dirty="0"/>
          </a:p>
        </p:txBody>
      </p:sp>
      <p:sp>
        <p:nvSpPr>
          <p:cNvPr id="200" name="TextShape 5"/>
          <p:cNvSpPr txBox="1"/>
          <p:nvPr/>
        </p:nvSpPr>
        <p:spPr>
          <a:xfrm>
            <a:off x="13426200" y="9911160"/>
            <a:ext cx="4276800" cy="5688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480358A0-A8E7-4778-93A9-30F425FD75C8}" type="slidenum">
              <a:rPr lang="cs-CZ" sz="1870" b="0" strike="noStrike" spc="-1" dirty="0">
                <a:solidFill>
                  <a:srgbClr val="8B8B8B"/>
                </a:solidFill>
                <a:latin typeface="Calibri"/>
              </a:rPr>
              <a:t>20</a:t>
            </a:fld>
            <a:endParaRPr lang="fr-FR" sz="1870" b="0" strike="noStrike" spc="-1" dirty="0">
              <a:latin typeface="Times New Roman"/>
            </a:endParaRPr>
          </a:p>
        </p:txBody>
      </p:sp>
      <p:pic>
        <p:nvPicPr>
          <p:cNvPr id="3" name="Picture 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9E81E159-23A3-BD41-C2A3-A8439B01158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087" b="12164"/>
          <a:stretch/>
        </p:blipFill>
        <p:spPr>
          <a:xfrm>
            <a:off x="2298880" y="2118298"/>
            <a:ext cx="14401141" cy="7228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0944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CustomShape 1"/>
          <p:cNvSpPr/>
          <p:nvPr/>
        </p:nvSpPr>
        <p:spPr>
          <a:xfrm>
            <a:off x="0" y="556200"/>
            <a:ext cx="5542560" cy="827640"/>
          </a:xfrm>
          <a:custGeom>
            <a:avLst/>
            <a:gdLst/>
            <a:ahLst/>
            <a:cxnLst/>
            <a:rect l="l" t="t" r="r" b="b"/>
            <a:pathLst>
              <a:path w="2389505" h="437514">
                <a:moveTo>
                  <a:pt x="2170722" y="0"/>
                </a:moveTo>
                <a:lnTo>
                  <a:pt x="0" y="0"/>
                </a:lnTo>
                <a:lnTo>
                  <a:pt x="0" y="437153"/>
                </a:lnTo>
                <a:lnTo>
                  <a:pt x="2170722" y="437153"/>
                </a:lnTo>
                <a:lnTo>
                  <a:pt x="2220839" y="431380"/>
                </a:lnTo>
                <a:lnTo>
                  <a:pt x="2266846" y="414936"/>
                </a:lnTo>
                <a:lnTo>
                  <a:pt x="2307430" y="389134"/>
                </a:lnTo>
                <a:lnTo>
                  <a:pt x="2341280" y="355285"/>
                </a:lnTo>
                <a:lnTo>
                  <a:pt x="2367082" y="314701"/>
                </a:lnTo>
                <a:lnTo>
                  <a:pt x="2383526" y="268694"/>
                </a:lnTo>
                <a:lnTo>
                  <a:pt x="2389299" y="218577"/>
                </a:lnTo>
                <a:lnTo>
                  <a:pt x="2383526" y="168459"/>
                </a:lnTo>
                <a:lnTo>
                  <a:pt x="2367082" y="122452"/>
                </a:lnTo>
                <a:lnTo>
                  <a:pt x="2341280" y="81868"/>
                </a:lnTo>
                <a:lnTo>
                  <a:pt x="2307430" y="48018"/>
                </a:lnTo>
                <a:lnTo>
                  <a:pt x="2266846" y="22216"/>
                </a:lnTo>
                <a:lnTo>
                  <a:pt x="2220839" y="5772"/>
                </a:lnTo>
                <a:lnTo>
                  <a:pt x="2170722" y="0"/>
                </a:lnTo>
                <a:close/>
              </a:path>
            </a:pathLst>
          </a:custGeom>
          <a:solidFill>
            <a:srgbClr val="00A0F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7" name="CustomShape 2"/>
          <p:cNvSpPr/>
          <p:nvPr/>
        </p:nvSpPr>
        <p:spPr>
          <a:xfrm>
            <a:off x="4528440" y="556200"/>
            <a:ext cx="4214520" cy="827640"/>
          </a:xfrm>
          <a:custGeom>
            <a:avLst/>
            <a:gdLst/>
            <a:ahLst/>
            <a:cxnLst/>
            <a:rect l="l" t="t" r="r" b="b"/>
            <a:pathLst>
              <a:path w="2389505" h="437514">
                <a:moveTo>
                  <a:pt x="2170722" y="0"/>
                </a:moveTo>
                <a:lnTo>
                  <a:pt x="0" y="0"/>
                </a:lnTo>
                <a:lnTo>
                  <a:pt x="0" y="437153"/>
                </a:lnTo>
                <a:lnTo>
                  <a:pt x="2170722" y="437153"/>
                </a:lnTo>
                <a:lnTo>
                  <a:pt x="2220839" y="431380"/>
                </a:lnTo>
                <a:lnTo>
                  <a:pt x="2266846" y="414936"/>
                </a:lnTo>
                <a:lnTo>
                  <a:pt x="2307430" y="389134"/>
                </a:lnTo>
                <a:lnTo>
                  <a:pt x="2341280" y="355285"/>
                </a:lnTo>
                <a:lnTo>
                  <a:pt x="2367082" y="314701"/>
                </a:lnTo>
                <a:lnTo>
                  <a:pt x="2383526" y="268694"/>
                </a:lnTo>
                <a:lnTo>
                  <a:pt x="2389299" y="218577"/>
                </a:lnTo>
                <a:lnTo>
                  <a:pt x="2383526" y="168459"/>
                </a:lnTo>
                <a:lnTo>
                  <a:pt x="2367082" y="122452"/>
                </a:lnTo>
                <a:lnTo>
                  <a:pt x="2341280" y="81868"/>
                </a:lnTo>
                <a:lnTo>
                  <a:pt x="2307430" y="48018"/>
                </a:lnTo>
                <a:lnTo>
                  <a:pt x="2266846" y="22216"/>
                </a:lnTo>
                <a:lnTo>
                  <a:pt x="2220839" y="5772"/>
                </a:lnTo>
                <a:lnTo>
                  <a:pt x="2170722" y="0"/>
                </a:lnTo>
                <a:close/>
              </a:path>
            </a:pathLst>
          </a:custGeom>
          <a:solidFill>
            <a:srgbClr val="00A0F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8" name="CustomShape 3"/>
          <p:cNvSpPr/>
          <p:nvPr/>
        </p:nvSpPr>
        <p:spPr>
          <a:xfrm>
            <a:off x="666000" y="708840"/>
            <a:ext cx="9600840" cy="439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 anchor="t">
            <a:spAutoFit/>
          </a:bodyPr>
          <a:lstStyle/>
          <a:p>
            <a:pPr marL="12065">
              <a:spcBef>
                <a:spcPts val="99"/>
              </a:spcBef>
              <a:tabLst>
                <a:tab pos="0" algn="l"/>
              </a:tabLst>
            </a:pPr>
            <a:r>
              <a:rPr lang="fr-FR" sz="2800" spc="-1" dirty="0" err="1">
                <a:solidFill>
                  <a:srgbClr val="FFFFFF"/>
                </a:solidFill>
                <a:latin typeface="Calibri"/>
              </a:rPr>
              <a:t>Variational</a:t>
            </a:r>
            <a:r>
              <a:rPr lang="fr-FR" sz="2800" spc="-1" dirty="0">
                <a:solidFill>
                  <a:srgbClr val="FFFFFF"/>
                </a:solidFill>
                <a:latin typeface="Calibri"/>
              </a:rPr>
              <a:t> </a:t>
            </a:r>
            <a:r>
              <a:rPr lang="fr-FR" sz="2800" spc="-1" dirty="0" err="1">
                <a:solidFill>
                  <a:srgbClr val="FFFFFF"/>
                </a:solidFill>
                <a:latin typeface="Calibri"/>
              </a:rPr>
              <a:t>Bayesian</a:t>
            </a:r>
            <a:r>
              <a:rPr lang="fr-FR" sz="2800" spc="-1" dirty="0">
                <a:solidFill>
                  <a:srgbClr val="FFFFFF"/>
                </a:solidFill>
                <a:latin typeface="Calibri"/>
              </a:rPr>
              <a:t> Learning: ELBO</a:t>
            </a:r>
            <a:endParaRPr lang="en-US" dirty="0"/>
          </a:p>
        </p:txBody>
      </p:sp>
      <p:sp>
        <p:nvSpPr>
          <p:cNvPr id="200" name="TextShape 5"/>
          <p:cNvSpPr txBox="1"/>
          <p:nvPr/>
        </p:nvSpPr>
        <p:spPr>
          <a:xfrm>
            <a:off x="13426200" y="9911160"/>
            <a:ext cx="4276800" cy="5688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480358A0-A8E7-4778-93A9-30F425FD75C8}" type="slidenum">
              <a:rPr lang="cs-CZ" sz="1870" b="0" strike="noStrike" spc="-1" dirty="0">
                <a:solidFill>
                  <a:srgbClr val="8B8B8B"/>
                </a:solidFill>
                <a:latin typeface="Calibri"/>
              </a:rPr>
              <a:t>21</a:t>
            </a:fld>
            <a:endParaRPr lang="fr-FR" sz="1870" b="0" strike="noStrike" spc="-1" dirty="0">
              <a:latin typeface="Times New Roman"/>
            </a:endParaRPr>
          </a:p>
        </p:txBody>
      </p:sp>
      <p:pic>
        <p:nvPicPr>
          <p:cNvPr id="2" name="Picture 3" descr="Diagram&#10;&#10;Description automatically generated">
            <a:extLst>
              <a:ext uri="{FF2B5EF4-FFF2-40B4-BE49-F238E27FC236}">
                <a16:creationId xmlns:a16="http://schemas.microsoft.com/office/drawing/2014/main" id="{EAECB7E2-9C32-D86F-2D8C-A329A7BB22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727" y="5099112"/>
            <a:ext cx="9029334" cy="532840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345F111-0C8E-839F-C1FF-7321FE43C21E}"/>
              </a:ext>
            </a:extLst>
          </p:cNvPr>
          <p:cNvSpPr txBox="1"/>
          <p:nvPr/>
        </p:nvSpPr>
        <p:spPr>
          <a:xfrm>
            <a:off x="9504887" y="7062024"/>
            <a:ext cx="7947104" cy="1384995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2800" dirty="0">
                <a:latin typeface="Calibri"/>
              </a:rPr>
              <a:t>In conclusion, </a:t>
            </a:r>
            <a:r>
              <a:rPr lang="en-GB" sz="2800" b="1" dirty="0">
                <a:latin typeface="Calibri"/>
              </a:rPr>
              <a:t>minimising the DKL</a:t>
            </a:r>
            <a:r>
              <a:rPr lang="en-GB" sz="2800" dirty="0">
                <a:latin typeface="Calibri"/>
              </a:rPr>
              <a:t> between our estimated posterior and the true posterior is </a:t>
            </a:r>
            <a:r>
              <a:rPr lang="en-GB" sz="2800" b="1" dirty="0">
                <a:latin typeface="Calibri"/>
              </a:rPr>
              <a:t>equivalent to maximizing the ELBO </a:t>
            </a:r>
            <a:endParaRPr lang="en-US" b="1" dirty="0"/>
          </a:p>
        </p:txBody>
      </p:sp>
      <p:pic>
        <p:nvPicPr>
          <p:cNvPr id="8" name="Picture 8" descr="Shape, rectangle&#10;&#10;Description automatically generated">
            <a:extLst>
              <a:ext uri="{FF2B5EF4-FFF2-40B4-BE49-F238E27FC236}">
                <a16:creationId xmlns:a16="http://schemas.microsoft.com/office/drawing/2014/main" id="{8E01ACE1-77E3-3FC9-D408-CF046B9F724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027" r="10811"/>
          <a:stretch/>
        </p:blipFill>
        <p:spPr>
          <a:xfrm>
            <a:off x="798673" y="1462076"/>
            <a:ext cx="17694074" cy="4146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3318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CustomShape 1"/>
          <p:cNvSpPr/>
          <p:nvPr/>
        </p:nvSpPr>
        <p:spPr>
          <a:xfrm>
            <a:off x="0" y="556200"/>
            <a:ext cx="5542560" cy="827640"/>
          </a:xfrm>
          <a:custGeom>
            <a:avLst/>
            <a:gdLst/>
            <a:ahLst/>
            <a:cxnLst/>
            <a:rect l="l" t="t" r="r" b="b"/>
            <a:pathLst>
              <a:path w="2389505" h="437514">
                <a:moveTo>
                  <a:pt x="2170722" y="0"/>
                </a:moveTo>
                <a:lnTo>
                  <a:pt x="0" y="0"/>
                </a:lnTo>
                <a:lnTo>
                  <a:pt x="0" y="437153"/>
                </a:lnTo>
                <a:lnTo>
                  <a:pt x="2170722" y="437153"/>
                </a:lnTo>
                <a:lnTo>
                  <a:pt x="2220839" y="431380"/>
                </a:lnTo>
                <a:lnTo>
                  <a:pt x="2266846" y="414936"/>
                </a:lnTo>
                <a:lnTo>
                  <a:pt x="2307430" y="389134"/>
                </a:lnTo>
                <a:lnTo>
                  <a:pt x="2341280" y="355285"/>
                </a:lnTo>
                <a:lnTo>
                  <a:pt x="2367082" y="314701"/>
                </a:lnTo>
                <a:lnTo>
                  <a:pt x="2383526" y="268694"/>
                </a:lnTo>
                <a:lnTo>
                  <a:pt x="2389299" y="218577"/>
                </a:lnTo>
                <a:lnTo>
                  <a:pt x="2383526" y="168459"/>
                </a:lnTo>
                <a:lnTo>
                  <a:pt x="2367082" y="122452"/>
                </a:lnTo>
                <a:lnTo>
                  <a:pt x="2341280" y="81868"/>
                </a:lnTo>
                <a:lnTo>
                  <a:pt x="2307430" y="48018"/>
                </a:lnTo>
                <a:lnTo>
                  <a:pt x="2266846" y="22216"/>
                </a:lnTo>
                <a:lnTo>
                  <a:pt x="2220839" y="5772"/>
                </a:lnTo>
                <a:lnTo>
                  <a:pt x="2170722" y="0"/>
                </a:lnTo>
                <a:close/>
              </a:path>
            </a:pathLst>
          </a:custGeom>
          <a:solidFill>
            <a:srgbClr val="00A0F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7" name="CustomShape 2"/>
          <p:cNvSpPr/>
          <p:nvPr/>
        </p:nvSpPr>
        <p:spPr>
          <a:xfrm>
            <a:off x="4528440" y="556200"/>
            <a:ext cx="4214520" cy="827640"/>
          </a:xfrm>
          <a:custGeom>
            <a:avLst/>
            <a:gdLst/>
            <a:ahLst/>
            <a:cxnLst/>
            <a:rect l="l" t="t" r="r" b="b"/>
            <a:pathLst>
              <a:path w="2389505" h="437514">
                <a:moveTo>
                  <a:pt x="2170722" y="0"/>
                </a:moveTo>
                <a:lnTo>
                  <a:pt x="0" y="0"/>
                </a:lnTo>
                <a:lnTo>
                  <a:pt x="0" y="437153"/>
                </a:lnTo>
                <a:lnTo>
                  <a:pt x="2170722" y="437153"/>
                </a:lnTo>
                <a:lnTo>
                  <a:pt x="2220839" y="431380"/>
                </a:lnTo>
                <a:lnTo>
                  <a:pt x="2266846" y="414936"/>
                </a:lnTo>
                <a:lnTo>
                  <a:pt x="2307430" y="389134"/>
                </a:lnTo>
                <a:lnTo>
                  <a:pt x="2341280" y="355285"/>
                </a:lnTo>
                <a:lnTo>
                  <a:pt x="2367082" y="314701"/>
                </a:lnTo>
                <a:lnTo>
                  <a:pt x="2383526" y="268694"/>
                </a:lnTo>
                <a:lnTo>
                  <a:pt x="2389299" y="218577"/>
                </a:lnTo>
                <a:lnTo>
                  <a:pt x="2383526" y="168459"/>
                </a:lnTo>
                <a:lnTo>
                  <a:pt x="2367082" y="122452"/>
                </a:lnTo>
                <a:lnTo>
                  <a:pt x="2341280" y="81868"/>
                </a:lnTo>
                <a:lnTo>
                  <a:pt x="2307430" y="48018"/>
                </a:lnTo>
                <a:lnTo>
                  <a:pt x="2266846" y="22216"/>
                </a:lnTo>
                <a:lnTo>
                  <a:pt x="2220839" y="5772"/>
                </a:lnTo>
                <a:lnTo>
                  <a:pt x="2170722" y="0"/>
                </a:lnTo>
                <a:close/>
              </a:path>
            </a:pathLst>
          </a:custGeom>
          <a:solidFill>
            <a:srgbClr val="00A0F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8" name="CustomShape 3"/>
          <p:cNvSpPr/>
          <p:nvPr/>
        </p:nvSpPr>
        <p:spPr>
          <a:xfrm>
            <a:off x="666000" y="708840"/>
            <a:ext cx="9600840" cy="439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 anchor="t">
            <a:spAutoFit/>
          </a:bodyPr>
          <a:lstStyle/>
          <a:p>
            <a:pPr marL="12065">
              <a:spcBef>
                <a:spcPts val="99"/>
              </a:spcBef>
              <a:tabLst>
                <a:tab pos="0" algn="l"/>
              </a:tabLst>
            </a:pPr>
            <a:r>
              <a:rPr lang="fr-FR" sz="2800" spc="-1" dirty="0" err="1">
                <a:solidFill>
                  <a:srgbClr val="FFFFFF"/>
                </a:solidFill>
                <a:latin typeface="Calibri"/>
              </a:rPr>
              <a:t>Reparametrization</a:t>
            </a:r>
            <a:r>
              <a:rPr lang="fr-FR" sz="2800" spc="-1" dirty="0">
                <a:solidFill>
                  <a:srgbClr val="FFFFFF"/>
                </a:solidFill>
                <a:latin typeface="Calibri"/>
              </a:rPr>
              <a:t> trick</a:t>
            </a:r>
            <a:endParaRPr lang="en-US" dirty="0"/>
          </a:p>
        </p:txBody>
      </p:sp>
      <p:sp>
        <p:nvSpPr>
          <p:cNvPr id="200" name="TextShape 5"/>
          <p:cNvSpPr txBox="1"/>
          <p:nvPr/>
        </p:nvSpPr>
        <p:spPr>
          <a:xfrm>
            <a:off x="13426200" y="9911160"/>
            <a:ext cx="4276800" cy="5688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480358A0-A8E7-4778-93A9-30F425FD75C8}" type="slidenum">
              <a:rPr lang="cs-CZ" sz="1870" b="0" strike="noStrike" spc="-1" dirty="0">
                <a:solidFill>
                  <a:srgbClr val="8B8B8B"/>
                </a:solidFill>
                <a:latin typeface="Calibri"/>
              </a:rPr>
              <a:t>22</a:t>
            </a:fld>
            <a:endParaRPr lang="fr-FR" sz="1870" b="0" strike="noStrike" spc="-1" dirty="0">
              <a:latin typeface="Times New Roman"/>
            </a:endParaRPr>
          </a:p>
        </p:txBody>
      </p:sp>
      <p:pic>
        <p:nvPicPr>
          <p:cNvPr id="2" name="Picture 2" descr="Diagram&#10;&#10;Description automatically generated">
            <a:extLst>
              <a:ext uri="{FF2B5EF4-FFF2-40B4-BE49-F238E27FC236}">
                <a16:creationId xmlns:a16="http://schemas.microsoft.com/office/drawing/2014/main" id="{90471CAC-651B-9F86-295D-46ADA19AB1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6059" y="2356833"/>
            <a:ext cx="9910768" cy="5982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257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CustomShape 1"/>
          <p:cNvSpPr/>
          <p:nvPr/>
        </p:nvSpPr>
        <p:spPr>
          <a:xfrm>
            <a:off x="0" y="556200"/>
            <a:ext cx="5542560" cy="827640"/>
          </a:xfrm>
          <a:custGeom>
            <a:avLst/>
            <a:gdLst/>
            <a:ahLst/>
            <a:cxnLst/>
            <a:rect l="l" t="t" r="r" b="b"/>
            <a:pathLst>
              <a:path w="2389505" h="437514">
                <a:moveTo>
                  <a:pt x="2170722" y="0"/>
                </a:moveTo>
                <a:lnTo>
                  <a:pt x="0" y="0"/>
                </a:lnTo>
                <a:lnTo>
                  <a:pt x="0" y="437153"/>
                </a:lnTo>
                <a:lnTo>
                  <a:pt x="2170722" y="437153"/>
                </a:lnTo>
                <a:lnTo>
                  <a:pt x="2220839" y="431380"/>
                </a:lnTo>
                <a:lnTo>
                  <a:pt x="2266846" y="414936"/>
                </a:lnTo>
                <a:lnTo>
                  <a:pt x="2307430" y="389134"/>
                </a:lnTo>
                <a:lnTo>
                  <a:pt x="2341280" y="355285"/>
                </a:lnTo>
                <a:lnTo>
                  <a:pt x="2367082" y="314701"/>
                </a:lnTo>
                <a:lnTo>
                  <a:pt x="2383526" y="268694"/>
                </a:lnTo>
                <a:lnTo>
                  <a:pt x="2389299" y="218577"/>
                </a:lnTo>
                <a:lnTo>
                  <a:pt x="2383526" y="168459"/>
                </a:lnTo>
                <a:lnTo>
                  <a:pt x="2367082" y="122452"/>
                </a:lnTo>
                <a:lnTo>
                  <a:pt x="2341280" y="81868"/>
                </a:lnTo>
                <a:lnTo>
                  <a:pt x="2307430" y="48018"/>
                </a:lnTo>
                <a:lnTo>
                  <a:pt x="2266846" y="22216"/>
                </a:lnTo>
                <a:lnTo>
                  <a:pt x="2220839" y="5772"/>
                </a:lnTo>
                <a:lnTo>
                  <a:pt x="2170722" y="0"/>
                </a:lnTo>
                <a:close/>
              </a:path>
            </a:pathLst>
          </a:custGeom>
          <a:solidFill>
            <a:srgbClr val="00A0F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7" name="CustomShape 2"/>
          <p:cNvSpPr/>
          <p:nvPr/>
        </p:nvSpPr>
        <p:spPr>
          <a:xfrm>
            <a:off x="4528440" y="556200"/>
            <a:ext cx="4214520" cy="827640"/>
          </a:xfrm>
          <a:custGeom>
            <a:avLst/>
            <a:gdLst/>
            <a:ahLst/>
            <a:cxnLst/>
            <a:rect l="l" t="t" r="r" b="b"/>
            <a:pathLst>
              <a:path w="2389505" h="437514">
                <a:moveTo>
                  <a:pt x="2170722" y="0"/>
                </a:moveTo>
                <a:lnTo>
                  <a:pt x="0" y="0"/>
                </a:lnTo>
                <a:lnTo>
                  <a:pt x="0" y="437153"/>
                </a:lnTo>
                <a:lnTo>
                  <a:pt x="2170722" y="437153"/>
                </a:lnTo>
                <a:lnTo>
                  <a:pt x="2220839" y="431380"/>
                </a:lnTo>
                <a:lnTo>
                  <a:pt x="2266846" y="414936"/>
                </a:lnTo>
                <a:lnTo>
                  <a:pt x="2307430" y="389134"/>
                </a:lnTo>
                <a:lnTo>
                  <a:pt x="2341280" y="355285"/>
                </a:lnTo>
                <a:lnTo>
                  <a:pt x="2367082" y="314701"/>
                </a:lnTo>
                <a:lnTo>
                  <a:pt x="2383526" y="268694"/>
                </a:lnTo>
                <a:lnTo>
                  <a:pt x="2389299" y="218577"/>
                </a:lnTo>
                <a:lnTo>
                  <a:pt x="2383526" y="168459"/>
                </a:lnTo>
                <a:lnTo>
                  <a:pt x="2367082" y="122452"/>
                </a:lnTo>
                <a:lnTo>
                  <a:pt x="2341280" y="81868"/>
                </a:lnTo>
                <a:lnTo>
                  <a:pt x="2307430" y="48018"/>
                </a:lnTo>
                <a:lnTo>
                  <a:pt x="2266846" y="22216"/>
                </a:lnTo>
                <a:lnTo>
                  <a:pt x="2220839" y="5772"/>
                </a:lnTo>
                <a:lnTo>
                  <a:pt x="2170722" y="0"/>
                </a:lnTo>
                <a:close/>
              </a:path>
            </a:pathLst>
          </a:custGeom>
          <a:solidFill>
            <a:srgbClr val="00A0F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8" name="CustomShape 3"/>
          <p:cNvSpPr/>
          <p:nvPr/>
        </p:nvSpPr>
        <p:spPr>
          <a:xfrm>
            <a:off x="666000" y="708840"/>
            <a:ext cx="9600840" cy="439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 anchor="t">
            <a:spAutoFit/>
          </a:bodyPr>
          <a:lstStyle/>
          <a:p>
            <a:pPr marL="12065">
              <a:spcBef>
                <a:spcPts val="99"/>
              </a:spcBef>
              <a:tabLst>
                <a:tab pos="0" algn="l"/>
              </a:tabLst>
            </a:pPr>
            <a:r>
              <a:rPr lang="fr-FR" sz="2800" spc="-1" dirty="0" err="1">
                <a:solidFill>
                  <a:srgbClr val="FFFFFF"/>
                </a:solidFill>
                <a:latin typeface="Calibri"/>
              </a:rPr>
              <a:t>Variational</a:t>
            </a:r>
            <a:r>
              <a:rPr lang="fr-FR" sz="2800" spc="-1" dirty="0">
                <a:solidFill>
                  <a:srgbClr val="FFFFFF"/>
                </a:solidFill>
                <a:latin typeface="Calibri"/>
              </a:rPr>
              <a:t> Auto-</a:t>
            </a:r>
            <a:r>
              <a:rPr lang="fr-FR" sz="2800" spc="-1" dirty="0" err="1">
                <a:solidFill>
                  <a:srgbClr val="FFFFFF"/>
                </a:solidFill>
                <a:latin typeface="Calibri"/>
              </a:rPr>
              <a:t>Encoders</a:t>
            </a:r>
            <a:endParaRPr lang="en-US" dirty="0" err="1"/>
          </a:p>
        </p:txBody>
      </p:sp>
      <p:sp>
        <p:nvSpPr>
          <p:cNvPr id="200" name="TextShape 5"/>
          <p:cNvSpPr txBox="1"/>
          <p:nvPr/>
        </p:nvSpPr>
        <p:spPr>
          <a:xfrm>
            <a:off x="13426200" y="9911160"/>
            <a:ext cx="4276800" cy="5688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480358A0-A8E7-4778-93A9-30F425FD75C8}" type="slidenum">
              <a:rPr lang="cs-CZ" sz="1870" b="0" strike="noStrike" spc="-1" dirty="0">
                <a:solidFill>
                  <a:srgbClr val="8B8B8B"/>
                </a:solidFill>
                <a:latin typeface="Calibri"/>
              </a:rPr>
              <a:t>23</a:t>
            </a:fld>
            <a:endParaRPr lang="fr-FR" sz="1870" b="0" strike="noStrike" spc="-1" dirty="0">
              <a:latin typeface="Times New Roman"/>
            </a:endParaRPr>
          </a:p>
        </p:txBody>
      </p:sp>
      <p:pic>
        <p:nvPicPr>
          <p:cNvPr id="7" name="Picture 6" descr="Diagram, schematic&#10;&#10;Description automatically generated">
            <a:extLst>
              <a:ext uri="{FF2B5EF4-FFF2-40B4-BE49-F238E27FC236}">
                <a16:creationId xmlns:a16="http://schemas.microsoft.com/office/drawing/2014/main" id="{11A69B17-E117-0A0E-341F-CD15B75144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81323"/>
            <a:ext cx="19010313" cy="6530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3363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CustomShape 8"/>
          <p:cNvSpPr/>
          <p:nvPr/>
        </p:nvSpPr>
        <p:spPr>
          <a:xfrm>
            <a:off x="-3240" y="3794000"/>
            <a:ext cx="19007280" cy="6945120"/>
          </a:xfrm>
          <a:prstGeom prst="rect">
            <a:avLst/>
          </a:prstGeom>
          <a:blipFill rotWithShape="0">
            <a:blip r:embed="rId3"/>
            <a:stretch>
              <a:fillRect/>
            </a:stretch>
          </a:blip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fr-FR" dirty="0"/>
          </a:p>
        </p:txBody>
      </p:sp>
      <p:grpSp>
        <p:nvGrpSpPr>
          <p:cNvPr id="130" name="Group 1"/>
          <p:cNvGrpSpPr/>
          <p:nvPr/>
        </p:nvGrpSpPr>
        <p:grpSpPr>
          <a:xfrm>
            <a:off x="0" y="0"/>
            <a:ext cx="19010160" cy="1111680"/>
            <a:chOff x="0" y="0"/>
            <a:chExt cx="19010160" cy="1111680"/>
          </a:xfrm>
        </p:grpSpPr>
        <p:sp>
          <p:nvSpPr>
            <p:cNvPr id="131" name="CustomShape 2"/>
            <p:cNvSpPr/>
            <p:nvPr/>
          </p:nvSpPr>
          <p:spPr>
            <a:xfrm>
              <a:off x="0" y="0"/>
              <a:ext cx="4781880" cy="1111680"/>
            </a:xfrm>
            <a:custGeom>
              <a:avLst/>
              <a:gdLst/>
              <a:ahLst/>
              <a:cxnLst/>
              <a:rect l="l" t="t" r="r" b="b"/>
              <a:pathLst>
                <a:path w="1892300" h="440055">
                  <a:moveTo>
                    <a:pt x="0" y="439737"/>
                  </a:moveTo>
                  <a:lnTo>
                    <a:pt x="1892300" y="439737"/>
                  </a:lnTo>
                  <a:lnTo>
                    <a:pt x="1892300" y="0"/>
                  </a:lnTo>
                  <a:lnTo>
                    <a:pt x="0" y="0"/>
                  </a:lnTo>
                  <a:lnTo>
                    <a:pt x="0" y="439737"/>
                  </a:lnTo>
                  <a:close/>
                </a:path>
              </a:pathLst>
            </a:custGeom>
            <a:solidFill>
              <a:srgbClr val="009EF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2" name="CustomShape 3"/>
            <p:cNvSpPr/>
            <p:nvPr/>
          </p:nvSpPr>
          <p:spPr>
            <a:xfrm>
              <a:off x="14250600" y="0"/>
              <a:ext cx="4759560" cy="1111680"/>
            </a:xfrm>
            <a:custGeom>
              <a:avLst/>
              <a:gdLst/>
              <a:ahLst/>
              <a:cxnLst/>
              <a:rect l="l" t="t" r="r" b="b"/>
              <a:pathLst>
                <a:path w="1883409" h="440055">
                  <a:moveTo>
                    <a:pt x="0" y="0"/>
                  </a:moveTo>
                  <a:lnTo>
                    <a:pt x="0" y="439737"/>
                  </a:lnTo>
                  <a:lnTo>
                    <a:pt x="1883155" y="439737"/>
                  </a:lnTo>
                  <a:lnTo>
                    <a:pt x="18831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820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3" name="CustomShape 4"/>
            <p:cNvSpPr/>
            <p:nvPr/>
          </p:nvSpPr>
          <p:spPr>
            <a:xfrm>
              <a:off x="4750200" y="0"/>
              <a:ext cx="4781880" cy="1111680"/>
            </a:xfrm>
            <a:custGeom>
              <a:avLst/>
              <a:gdLst/>
              <a:ahLst/>
              <a:cxnLst/>
              <a:rect l="l" t="t" r="r" b="b"/>
              <a:pathLst>
                <a:path w="1892300" h="440055">
                  <a:moveTo>
                    <a:pt x="0" y="439737"/>
                  </a:moveTo>
                  <a:lnTo>
                    <a:pt x="1892300" y="439737"/>
                  </a:lnTo>
                  <a:lnTo>
                    <a:pt x="1892300" y="0"/>
                  </a:lnTo>
                  <a:lnTo>
                    <a:pt x="0" y="0"/>
                  </a:lnTo>
                  <a:lnTo>
                    <a:pt x="0" y="439737"/>
                  </a:lnTo>
                  <a:close/>
                </a:path>
              </a:pathLst>
            </a:custGeom>
            <a:solidFill>
              <a:srgbClr val="FFBF0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4" name="CustomShape 5"/>
            <p:cNvSpPr/>
            <p:nvPr/>
          </p:nvSpPr>
          <p:spPr>
            <a:xfrm>
              <a:off x="9500400" y="0"/>
              <a:ext cx="4781880" cy="1111680"/>
            </a:xfrm>
            <a:custGeom>
              <a:avLst/>
              <a:gdLst/>
              <a:ahLst/>
              <a:cxnLst/>
              <a:rect l="l" t="t" r="r" b="b"/>
              <a:pathLst>
                <a:path w="1892300" h="440055">
                  <a:moveTo>
                    <a:pt x="0" y="439737"/>
                  </a:moveTo>
                  <a:lnTo>
                    <a:pt x="1892300" y="439737"/>
                  </a:lnTo>
                  <a:lnTo>
                    <a:pt x="1892300" y="0"/>
                  </a:lnTo>
                  <a:lnTo>
                    <a:pt x="0" y="0"/>
                  </a:lnTo>
                  <a:lnTo>
                    <a:pt x="0" y="439737"/>
                  </a:lnTo>
                  <a:close/>
                </a:path>
              </a:pathLst>
            </a:custGeom>
            <a:solidFill>
              <a:srgbClr val="FFA10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136" name="CustomShape 7"/>
          <p:cNvSpPr/>
          <p:nvPr/>
        </p:nvSpPr>
        <p:spPr>
          <a:xfrm>
            <a:off x="15253920" y="322920"/>
            <a:ext cx="2784600" cy="500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8" name="CustomShape 9"/>
          <p:cNvSpPr/>
          <p:nvPr/>
        </p:nvSpPr>
        <p:spPr>
          <a:xfrm>
            <a:off x="2777233" y="3472075"/>
            <a:ext cx="12936125" cy="112071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12600" rIns="0" bIns="0" anchor="t">
            <a:spAutoFit/>
          </a:bodyPr>
          <a:lstStyle/>
          <a:p>
            <a:pPr marL="1222375" indent="-1210310" algn="ctr">
              <a:spcBef>
                <a:spcPts val="99"/>
              </a:spcBef>
              <a:tabLst>
                <a:tab pos="0" algn="l"/>
              </a:tabLst>
            </a:pPr>
            <a:r>
              <a:rPr lang="en-GB" sz="7200" spc="-7" dirty="0">
                <a:solidFill>
                  <a:srgbClr val="00318B"/>
                </a:solidFill>
                <a:latin typeface="Calibri"/>
                <a:ea typeface="+mn-lt"/>
                <a:cs typeface="+mn-lt"/>
              </a:rPr>
              <a:t>Quick break then coding session</a:t>
            </a:r>
            <a:endParaRPr lang="en-US" dirty="0"/>
          </a:p>
        </p:txBody>
      </p:sp>
      <p:sp>
        <p:nvSpPr>
          <p:cNvPr id="139" name="CustomShape 10"/>
          <p:cNvSpPr/>
          <p:nvPr/>
        </p:nvSpPr>
        <p:spPr>
          <a:xfrm flipV="1">
            <a:off x="5652540" y="8472625"/>
            <a:ext cx="7695720" cy="273960"/>
          </a:xfrm>
          <a:custGeom>
            <a:avLst/>
            <a:gdLst/>
            <a:ahLst/>
            <a:cxnLst/>
            <a:rect l="l" t="t" r="r" b="b"/>
            <a:pathLst>
              <a:path w="4686300">
                <a:moveTo>
                  <a:pt x="0" y="0"/>
                </a:moveTo>
                <a:lnTo>
                  <a:pt x="4686300" y="0"/>
                </a:lnTo>
              </a:path>
            </a:pathLst>
          </a:custGeom>
          <a:noFill/>
          <a:ln w="8640">
            <a:solidFill>
              <a:srgbClr val="002E8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0" name="CustomShape 11"/>
          <p:cNvSpPr/>
          <p:nvPr/>
        </p:nvSpPr>
        <p:spPr>
          <a:xfrm>
            <a:off x="3724179" y="8278607"/>
            <a:ext cx="11615802" cy="10104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12600" rIns="0" bIns="0" anchor="t">
            <a:spAutoFit/>
          </a:bodyPr>
          <a:lstStyle/>
          <a:p>
            <a:pPr marL="12065" algn="ctr">
              <a:spcBef>
                <a:spcPts val="99"/>
              </a:spcBef>
            </a:pPr>
            <a:endParaRPr lang="fr-FR" sz="3200" b="0" strike="noStrike" spc="-1" dirty="0">
              <a:solidFill>
                <a:srgbClr val="5B9BD5"/>
              </a:solidFill>
              <a:latin typeface="Calibri"/>
            </a:endParaRPr>
          </a:p>
          <a:p>
            <a:pPr marL="12065" algn="ctr">
              <a:spcBef>
                <a:spcPts val="99"/>
              </a:spcBef>
            </a:pPr>
            <a:endParaRPr lang="fr-FR" sz="3200" spc="-1" dirty="0">
              <a:solidFill>
                <a:srgbClr val="5B9BD5"/>
              </a:solidFill>
              <a:latin typeface="Calibri"/>
            </a:endParaRPr>
          </a:p>
        </p:txBody>
      </p:sp>
      <p:sp>
        <p:nvSpPr>
          <p:cNvPr id="142" name="TextShape 12"/>
          <p:cNvSpPr txBox="1"/>
          <p:nvPr/>
        </p:nvSpPr>
        <p:spPr>
          <a:xfrm>
            <a:off x="13426200" y="9911160"/>
            <a:ext cx="4276800" cy="5688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6C831D63-9BAB-42E8-ACD6-DF4B7878F68F}" type="slidenum">
              <a:rPr lang="cs-CZ" sz="1870" b="0" strike="noStrike" spc="-1">
                <a:solidFill>
                  <a:srgbClr val="8B8B8B"/>
                </a:solidFill>
                <a:latin typeface="Calibri"/>
              </a:rPr>
              <a:t>24</a:t>
            </a:fld>
            <a:endParaRPr lang="fr-FR" sz="187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185124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>
            <a:extLst>
              <a:ext uri="{FF2B5EF4-FFF2-40B4-BE49-F238E27FC236}">
                <a16:creationId xmlns:a16="http://schemas.microsoft.com/office/drawing/2014/main" id="{ADF17B97-1C17-D1E5-A201-D569451FC07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71844" y="269498"/>
            <a:ext cx="10660347" cy="10153117"/>
          </a:xfrm>
          <a:prstGeom prst="rect">
            <a:avLst/>
          </a:prstGeom>
        </p:spPr>
      </p:pic>
      <p:sp>
        <p:nvSpPr>
          <p:cNvPr id="196" name="CustomShape 1"/>
          <p:cNvSpPr/>
          <p:nvPr/>
        </p:nvSpPr>
        <p:spPr>
          <a:xfrm>
            <a:off x="0" y="556200"/>
            <a:ext cx="5542560" cy="827640"/>
          </a:xfrm>
          <a:custGeom>
            <a:avLst/>
            <a:gdLst/>
            <a:ahLst/>
            <a:cxnLst/>
            <a:rect l="l" t="t" r="r" b="b"/>
            <a:pathLst>
              <a:path w="2389505" h="437514">
                <a:moveTo>
                  <a:pt x="2170722" y="0"/>
                </a:moveTo>
                <a:lnTo>
                  <a:pt x="0" y="0"/>
                </a:lnTo>
                <a:lnTo>
                  <a:pt x="0" y="437153"/>
                </a:lnTo>
                <a:lnTo>
                  <a:pt x="2170722" y="437153"/>
                </a:lnTo>
                <a:lnTo>
                  <a:pt x="2220839" y="431380"/>
                </a:lnTo>
                <a:lnTo>
                  <a:pt x="2266846" y="414936"/>
                </a:lnTo>
                <a:lnTo>
                  <a:pt x="2307430" y="389134"/>
                </a:lnTo>
                <a:lnTo>
                  <a:pt x="2341280" y="355285"/>
                </a:lnTo>
                <a:lnTo>
                  <a:pt x="2367082" y="314701"/>
                </a:lnTo>
                <a:lnTo>
                  <a:pt x="2383526" y="268694"/>
                </a:lnTo>
                <a:lnTo>
                  <a:pt x="2389299" y="218577"/>
                </a:lnTo>
                <a:lnTo>
                  <a:pt x="2383526" y="168459"/>
                </a:lnTo>
                <a:lnTo>
                  <a:pt x="2367082" y="122452"/>
                </a:lnTo>
                <a:lnTo>
                  <a:pt x="2341280" y="81868"/>
                </a:lnTo>
                <a:lnTo>
                  <a:pt x="2307430" y="48018"/>
                </a:lnTo>
                <a:lnTo>
                  <a:pt x="2266846" y="22216"/>
                </a:lnTo>
                <a:lnTo>
                  <a:pt x="2220839" y="5772"/>
                </a:lnTo>
                <a:lnTo>
                  <a:pt x="2170722" y="0"/>
                </a:lnTo>
                <a:close/>
              </a:path>
            </a:pathLst>
          </a:custGeom>
          <a:solidFill>
            <a:srgbClr val="00A0F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7" name="CustomShape 2"/>
          <p:cNvSpPr/>
          <p:nvPr/>
        </p:nvSpPr>
        <p:spPr>
          <a:xfrm>
            <a:off x="1850965" y="556200"/>
            <a:ext cx="4214520" cy="827640"/>
          </a:xfrm>
          <a:custGeom>
            <a:avLst/>
            <a:gdLst/>
            <a:ahLst/>
            <a:cxnLst/>
            <a:rect l="l" t="t" r="r" b="b"/>
            <a:pathLst>
              <a:path w="2389505" h="437514">
                <a:moveTo>
                  <a:pt x="2170722" y="0"/>
                </a:moveTo>
                <a:lnTo>
                  <a:pt x="0" y="0"/>
                </a:lnTo>
                <a:lnTo>
                  <a:pt x="0" y="437153"/>
                </a:lnTo>
                <a:lnTo>
                  <a:pt x="2170722" y="437153"/>
                </a:lnTo>
                <a:lnTo>
                  <a:pt x="2220839" y="431380"/>
                </a:lnTo>
                <a:lnTo>
                  <a:pt x="2266846" y="414936"/>
                </a:lnTo>
                <a:lnTo>
                  <a:pt x="2307430" y="389134"/>
                </a:lnTo>
                <a:lnTo>
                  <a:pt x="2341280" y="355285"/>
                </a:lnTo>
                <a:lnTo>
                  <a:pt x="2367082" y="314701"/>
                </a:lnTo>
                <a:lnTo>
                  <a:pt x="2383526" y="268694"/>
                </a:lnTo>
                <a:lnTo>
                  <a:pt x="2389299" y="218577"/>
                </a:lnTo>
                <a:lnTo>
                  <a:pt x="2383526" y="168459"/>
                </a:lnTo>
                <a:lnTo>
                  <a:pt x="2367082" y="122452"/>
                </a:lnTo>
                <a:lnTo>
                  <a:pt x="2341280" y="81868"/>
                </a:lnTo>
                <a:lnTo>
                  <a:pt x="2307430" y="48018"/>
                </a:lnTo>
                <a:lnTo>
                  <a:pt x="2266846" y="22216"/>
                </a:lnTo>
                <a:lnTo>
                  <a:pt x="2220839" y="5772"/>
                </a:lnTo>
                <a:lnTo>
                  <a:pt x="2170722" y="0"/>
                </a:lnTo>
                <a:close/>
              </a:path>
            </a:pathLst>
          </a:custGeom>
          <a:solidFill>
            <a:srgbClr val="00A0F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8" name="CustomShape 3"/>
          <p:cNvSpPr/>
          <p:nvPr/>
        </p:nvSpPr>
        <p:spPr>
          <a:xfrm>
            <a:off x="79885" y="751703"/>
            <a:ext cx="9600840" cy="439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 anchor="t">
            <a:spAutoFit/>
          </a:bodyPr>
          <a:lstStyle/>
          <a:p>
            <a:pPr marL="12065">
              <a:spcBef>
                <a:spcPts val="99"/>
              </a:spcBef>
              <a:tabLst>
                <a:tab pos="0" algn="l"/>
              </a:tabLst>
            </a:pPr>
            <a:r>
              <a:rPr lang="fr-FR" sz="2800" spc="-1" dirty="0">
                <a:solidFill>
                  <a:srgbClr val="FFFFFF"/>
                </a:solidFill>
                <a:latin typeface="Calibri"/>
              </a:rPr>
              <a:t>Deep Learning : </a:t>
            </a:r>
            <a:r>
              <a:rPr lang="fr-FR" sz="2800" spc="-1" dirty="0" err="1">
                <a:solidFill>
                  <a:srgbClr val="FFFFFF"/>
                </a:solidFill>
                <a:latin typeface="Calibri"/>
              </a:rPr>
              <a:t>We</a:t>
            </a:r>
            <a:r>
              <a:rPr lang="fr-FR" sz="2800" spc="-1" dirty="0">
                <a:solidFill>
                  <a:srgbClr val="FFFFFF"/>
                </a:solidFill>
                <a:latin typeface="Calibri"/>
              </a:rPr>
              <a:t> </a:t>
            </a:r>
            <a:r>
              <a:rPr lang="fr-FR" sz="2800" spc="-1" dirty="0" err="1">
                <a:solidFill>
                  <a:srgbClr val="FFFFFF"/>
                </a:solidFill>
                <a:latin typeface="Calibri"/>
              </a:rPr>
              <a:t>need</a:t>
            </a:r>
            <a:r>
              <a:rPr lang="fr-FR" sz="2800" spc="-1" dirty="0">
                <a:solidFill>
                  <a:srgbClr val="FFFFFF"/>
                </a:solidFill>
                <a:latin typeface="Calibri"/>
              </a:rPr>
              <a:t> to go </a:t>
            </a:r>
            <a:r>
              <a:rPr lang="fr-FR" sz="2800" spc="-1" dirty="0" err="1">
                <a:solidFill>
                  <a:srgbClr val="FFFFFF"/>
                </a:solidFill>
                <a:latin typeface="Calibri"/>
              </a:rPr>
              <a:t>deeper</a:t>
            </a:r>
          </a:p>
        </p:txBody>
      </p:sp>
      <p:sp>
        <p:nvSpPr>
          <p:cNvPr id="200" name="TextShape 5"/>
          <p:cNvSpPr txBox="1"/>
          <p:nvPr/>
        </p:nvSpPr>
        <p:spPr>
          <a:xfrm>
            <a:off x="13426200" y="9911160"/>
            <a:ext cx="4276800" cy="5688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480358A0-A8E7-4778-93A9-30F425FD75C8}" type="slidenum">
              <a:rPr lang="cs-CZ" sz="1870" b="0" strike="noStrike" spc="-1" dirty="0">
                <a:solidFill>
                  <a:srgbClr val="8B8B8B"/>
                </a:solidFill>
                <a:latin typeface="Calibri"/>
              </a:rPr>
              <a:t>3</a:t>
            </a:fld>
            <a:endParaRPr lang="fr-FR" sz="1870" b="0" strike="noStrike" spc="-1">
              <a:latin typeface="Times New Roman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EFDD52-2F3D-3FD2-CAA1-3E0A11AE0E65}"/>
              </a:ext>
            </a:extLst>
          </p:cNvPr>
          <p:cNvSpPr txBox="1"/>
          <p:nvPr/>
        </p:nvSpPr>
        <p:spPr>
          <a:xfrm>
            <a:off x="670650" y="2118471"/>
            <a:ext cx="9596402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fr-FR" sz="2800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581261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CustomShape 1"/>
          <p:cNvSpPr/>
          <p:nvPr/>
        </p:nvSpPr>
        <p:spPr>
          <a:xfrm>
            <a:off x="0" y="556200"/>
            <a:ext cx="5542560" cy="827640"/>
          </a:xfrm>
          <a:custGeom>
            <a:avLst/>
            <a:gdLst/>
            <a:ahLst/>
            <a:cxnLst/>
            <a:rect l="l" t="t" r="r" b="b"/>
            <a:pathLst>
              <a:path w="2389505" h="437514">
                <a:moveTo>
                  <a:pt x="2170722" y="0"/>
                </a:moveTo>
                <a:lnTo>
                  <a:pt x="0" y="0"/>
                </a:lnTo>
                <a:lnTo>
                  <a:pt x="0" y="437153"/>
                </a:lnTo>
                <a:lnTo>
                  <a:pt x="2170722" y="437153"/>
                </a:lnTo>
                <a:lnTo>
                  <a:pt x="2220839" y="431380"/>
                </a:lnTo>
                <a:lnTo>
                  <a:pt x="2266846" y="414936"/>
                </a:lnTo>
                <a:lnTo>
                  <a:pt x="2307430" y="389134"/>
                </a:lnTo>
                <a:lnTo>
                  <a:pt x="2341280" y="355285"/>
                </a:lnTo>
                <a:lnTo>
                  <a:pt x="2367082" y="314701"/>
                </a:lnTo>
                <a:lnTo>
                  <a:pt x="2383526" y="268694"/>
                </a:lnTo>
                <a:lnTo>
                  <a:pt x="2389299" y="218577"/>
                </a:lnTo>
                <a:lnTo>
                  <a:pt x="2383526" y="168459"/>
                </a:lnTo>
                <a:lnTo>
                  <a:pt x="2367082" y="122452"/>
                </a:lnTo>
                <a:lnTo>
                  <a:pt x="2341280" y="81868"/>
                </a:lnTo>
                <a:lnTo>
                  <a:pt x="2307430" y="48018"/>
                </a:lnTo>
                <a:lnTo>
                  <a:pt x="2266846" y="22216"/>
                </a:lnTo>
                <a:lnTo>
                  <a:pt x="2220839" y="5772"/>
                </a:lnTo>
                <a:lnTo>
                  <a:pt x="2170722" y="0"/>
                </a:lnTo>
                <a:close/>
              </a:path>
            </a:pathLst>
          </a:custGeom>
          <a:solidFill>
            <a:srgbClr val="00A0F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7" name="CustomShape 2"/>
          <p:cNvSpPr/>
          <p:nvPr/>
        </p:nvSpPr>
        <p:spPr>
          <a:xfrm>
            <a:off x="4528440" y="556200"/>
            <a:ext cx="4214520" cy="827640"/>
          </a:xfrm>
          <a:custGeom>
            <a:avLst/>
            <a:gdLst/>
            <a:ahLst/>
            <a:cxnLst/>
            <a:rect l="l" t="t" r="r" b="b"/>
            <a:pathLst>
              <a:path w="2389505" h="437514">
                <a:moveTo>
                  <a:pt x="2170722" y="0"/>
                </a:moveTo>
                <a:lnTo>
                  <a:pt x="0" y="0"/>
                </a:lnTo>
                <a:lnTo>
                  <a:pt x="0" y="437153"/>
                </a:lnTo>
                <a:lnTo>
                  <a:pt x="2170722" y="437153"/>
                </a:lnTo>
                <a:lnTo>
                  <a:pt x="2220839" y="431380"/>
                </a:lnTo>
                <a:lnTo>
                  <a:pt x="2266846" y="414936"/>
                </a:lnTo>
                <a:lnTo>
                  <a:pt x="2307430" y="389134"/>
                </a:lnTo>
                <a:lnTo>
                  <a:pt x="2341280" y="355285"/>
                </a:lnTo>
                <a:lnTo>
                  <a:pt x="2367082" y="314701"/>
                </a:lnTo>
                <a:lnTo>
                  <a:pt x="2383526" y="268694"/>
                </a:lnTo>
                <a:lnTo>
                  <a:pt x="2389299" y="218577"/>
                </a:lnTo>
                <a:lnTo>
                  <a:pt x="2383526" y="168459"/>
                </a:lnTo>
                <a:lnTo>
                  <a:pt x="2367082" y="122452"/>
                </a:lnTo>
                <a:lnTo>
                  <a:pt x="2341280" y="81868"/>
                </a:lnTo>
                <a:lnTo>
                  <a:pt x="2307430" y="48018"/>
                </a:lnTo>
                <a:lnTo>
                  <a:pt x="2266846" y="22216"/>
                </a:lnTo>
                <a:lnTo>
                  <a:pt x="2220839" y="5772"/>
                </a:lnTo>
                <a:lnTo>
                  <a:pt x="2170722" y="0"/>
                </a:lnTo>
                <a:close/>
              </a:path>
            </a:pathLst>
          </a:custGeom>
          <a:solidFill>
            <a:srgbClr val="00A0F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8" name="CustomShape 3"/>
          <p:cNvSpPr/>
          <p:nvPr/>
        </p:nvSpPr>
        <p:spPr>
          <a:xfrm>
            <a:off x="666000" y="708840"/>
            <a:ext cx="9600840" cy="439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 anchor="t">
            <a:spAutoFit/>
          </a:bodyPr>
          <a:lstStyle/>
          <a:p>
            <a:pPr marL="12065">
              <a:spcBef>
                <a:spcPts val="99"/>
              </a:spcBef>
              <a:tabLst>
                <a:tab pos="0" algn="l"/>
              </a:tabLst>
            </a:pPr>
            <a:r>
              <a:rPr lang="fr-FR" sz="2800" spc="-1" dirty="0" err="1">
                <a:solidFill>
                  <a:srgbClr val="FFFFFF"/>
                </a:solidFill>
                <a:latin typeface="Calibri"/>
              </a:rPr>
              <a:t>Unsupervised</a:t>
            </a:r>
            <a:r>
              <a:rPr lang="fr-FR" sz="2800" spc="-1" dirty="0">
                <a:solidFill>
                  <a:srgbClr val="FFFFFF"/>
                </a:solidFill>
                <a:latin typeface="Calibri"/>
              </a:rPr>
              <a:t> Learning</a:t>
            </a:r>
            <a:endParaRPr lang="en-US" dirty="0" err="1"/>
          </a:p>
        </p:txBody>
      </p:sp>
      <p:sp>
        <p:nvSpPr>
          <p:cNvPr id="200" name="TextShape 5"/>
          <p:cNvSpPr txBox="1"/>
          <p:nvPr/>
        </p:nvSpPr>
        <p:spPr>
          <a:xfrm>
            <a:off x="13426200" y="9911160"/>
            <a:ext cx="4276800" cy="5688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480358A0-A8E7-4778-93A9-30F425FD75C8}" type="slidenum">
              <a:rPr lang="cs-CZ" sz="1870" b="0" strike="noStrike" spc="-1" dirty="0">
                <a:solidFill>
                  <a:srgbClr val="8B8B8B"/>
                </a:solidFill>
                <a:latin typeface="Calibri"/>
              </a:rPr>
              <a:t>4</a:t>
            </a:fld>
            <a:endParaRPr lang="fr-FR" sz="1870" b="0" strike="noStrike" spc="-1" dirty="0">
              <a:latin typeface="Times New Roman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A24A9D9-4641-82BF-F623-4439682378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00" y="3434334"/>
            <a:ext cx="12364199" cy="438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74567ABA-C0C5-7DE1-7093-43D2BD4167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00" y="5923641"/>
            <a:ext cx="8519160" cy="335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3D75DE28-2579-A999-02E7-4D6E0A88CD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00" y="7759087"/>
            <a:ext cx="10615728" cy="438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CF4294B3-043D-C1E2-9955-A4DB4AA83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956" y="4484514"/>
            <a:ext cx="17678400" cy="528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75892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CustomShape 1"/>
          <p:cNvSpPr/>
          <p:nvPr/>
        </p:nvSpPr>
        <p:spPr>
          <a:xfrm>
            <a:off x="0" y="556200"/>
            <a:ext cx="5542560" cy="827640"/>
          </a:xfrm>
          <a:custGeom>
            <a:avLst/>
            <a:gdLst/>
            <a:ahLst/>
            <a:cxnLst/>
            <a:rect l="l" t="t" r="r" b="b"/>
            <a:pathLst>
              <a:path w="2389505" h="437514">
                <a:moveTo>
                  <a:pt x="2170722" y="0"/>
                </a:moveTo>
                <a:lnTo>
                  <a:pt x="0" y="0"/>
                </a:lnTo>
                <a:lnTo>
                  <a:pt x="0" y="437153"/>
                </a:lnTo>
                <a:lnTo>
                  <a:pt x="2170722" y="437153"/>
                </a:lnTo>
                <a:lnTo>
                  <a:pt x="2220839" y="431380"/>
                </a:lnTo>
                <a:lnTo>
                  <a:pt x="2266846" y="414936"/>
                </a:lnTo>
                <a:lnTo>
                  <a:pt x="2307430" y="389134"/>
                </a:lnTo>
                <a:lnTo>
                  <a:pt x="2341280" y="355285"/>
                </a:lnTo>
                <a:lnTo>
                  <a:pt x="2367082" y="314701"/>
                </a:lnTo>
                <a:lnTo>
                  <a:pt x="2383526" y="268694"/>
                </a:lnTo>
                <a:lnTo>
                  <a:pt x="2389299" y="218577"/>
                </a:lnTo>
                <a:lnTo>
                  <a:pt x="2383526" y="168459"/>
                </a:lnTo>
                <a:lnTo>
                  <a:pt x="2367082" y="122452"/>
                </a:lnTo>
                <a:lnTo>
                  <a:pt x="2341280" y="81868"/>
                </a:lnTo>
                <a:lnTo>
                  <a:pt x="2307430" y="48018"/>
                </a:lnTo>
                <a:lnTo>
                  <a:pt x="2266846" y="22216"/>
                </a:lnTo>
                <a:lnTo>
                  <a:pt x="2220839" y="5772"/>
                </a:lnTo>
                <a:lnTo>
                  <a:pt x="2170722" y="0"/>
                </a:lnTo>
                <a:close/>
              </a:path>
            </a:pathLst>
          </a:custGeom>
          <a:solidFill>
            <a:srgbClr val="00A0F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7" name="CustomShape 2"/>
          <p:cNvSpPr/>
          <p:nvPr/>
        </p:nvSpPr>
        <p:spPr>
          <a:xfrm>
            <a:off x="4528440" y="556200"/>
            <a:ext cx="4214520" cy="827640"/>
          </a:xfrm>
          <a:custGeom>
            <a:avLst/>
            <a:gdLst/>
            <a:ahLst/>
            <a:cxnLst/>
            <a:rect l="l" t="t" r="r" b="b"/>
            <a:pathLst>
              <a:path w="2389505" h="437514">
                <a:moveTo>
                  <a:pt x="2170722" y="0"/>
                </a:moveTo>
                <a:lnTo>
                  <a:pt x="0" y="0"/>
                </a:lnTo>
                <a:lnTo>
                  <a:pt x="0" y="437153"/>
                </a:lnTo>
                <a:lnTo>
                  <a:pt x="2170722" y="437153"/>
                </a:lnTo>
                <a:lnTo>
                  <a:pt x="2220839" y="431380"/>
                </a:lnTo>
                <a:lnTo>
                  <a:pt x="2266846" y="414936"/>
                </a:lnTo>
                <a:lnTo>
                  <a:pt x="2307430" y="389134"/>
                </a:lnTo>
                <a:lnTo>
                  <a:pt x="2341280" y="355285"/>
                </a:lnTo>
                <a:lnTo>
                  <a:pt x="2367082" y="314701"/>
                </a:lnTo>
                <a:lnTo>
                  <a:pt x="2383526" y="268694"/>
                </a:lnTo>
                <a:lnTo>
                  <a:pt x="2389299" y="218577"/>
                </a:lnTo>
                <a:lnTo>
                  <a:pt x="2383526" y="168459"/>
                </a:lnTo>
                <a:lnTo>
                  <a:pt x="2367082" y="122452"/>
                </a:lnTo>
                <a:lnTo>
                  <a:pt x="2341280" y="81868"/>
                </a:lnTo>
                <a:lnTo>
                  <a:pt x="2307430" y="48018"/>
                </a:lnTo>
                <a:lnTo>
                  <a:pt x="2266846" y="22216"/>
                </a:lnTo>
                <a:lnTo>
                  <a:pt x="2220839" y="5772"/>
                </a:lnTo>
                <a:lnTo>
                  <a:pt x="2170722" y="0"/>
                </a:lnTo>
                <a:close/>
              </a:path>
            </a:pathLst>
          </a:custGeom>
          <a:solidFill>
            <a:srgbClr val="00A0F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8" name="CustomShape 3"/>
          <p:cNvSpPr/>
          <p:nvPr/>
        </p:nvSpPr>
        <p:spPr>
          <a:xfrm>
            <a:off x="666000" y="708840"/>
            <a:ext cx="9600840" cy="439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 anchor="t">
            <a:spAutoFit/>
          </a:bodyPr>
          <a:lstStyle/>
          <a:p>
            <a:pPr marL="12065">
              <a:spcBef>
                <a:spcPts val="99"/>
              </a:spcBef>
              <a:tabLst>
                <a:tab pos="0" algn="l"/>
              </a:tabLst>
            </a:pPr>
            <a:r>
              <a:rPr lang="fr-FR" sz="2800" spc="-1" dirty="0" err="1">
                <a:solidFill>
                  <a:srgbClr val="FFFFFF"/>
                </a:solidFill>
                <a:latin typeface="Calibri"/>
              </a:rPr>
              <a:t>Dimensionality</a:t>
            </a:r>
            <a:r>
              <a:rPr lang="fr-FR" sz="2800" spc="-1" dirty="0">
                <a:solidFill>
                  <a:srgbClr val="FFFFFF"/>
                </a:solidFill>
                <a:latin typeface="Calibri"/>
              </a:rPr>
              <a:t> Reduction : </a:t>
            </a:r>
            <a:r>
              <a:rPr lang="fr-FR" sz="2800" spc="-1" dirty="0" err="1">
                <a:solidFill>
                  <a:srgbClr val="FFFFFF"/>
                </a:solidFill>
                <a:latin typeface="Calibri"/>
              </a:rPr>
              <a:t>We</a:t>
            </a:r>
            <a:r>
              <a:rPr lang="fr-FR" sz="2800" spc="-1" dirty="0">
                <a:solidFill>
                  <a:srgbClr val="FFFFFF"/>
                </a:solidFill>
                <a:latin typeface="Calibri"/>
              </a:rPr>
              <a:t> few, </a:t>
            </a:r>
            <a:r>
              <a:rPr lang="fr-FR" sz="2800" spc="-1" dirty="0" err="1">
                <a:solidFill>
                  <a:srgbClr val="FFFFFF"/>
                </a:solidFill>
                <a:latin typeface="Calibri"/>
              </a:rPr>
              <a:t>we</a:t>
            </a:r>
            <a:r>
              <a:rPr lang="fr-FR" sz="2800" spc="-1" dirty="0">
                <a:solidFill>
                  <a:srgbClr val="FFFFFF"/>
                </a:solidFill>
                <a:latin typeface="Calibri"/>
              </a:rPr>
              <a:t> happy few...</a:t>
            </a:r>
            <a:endParaRPr lang="en-US" dirty="0" err="1"/>
          </a:p>
        </p:txBody>
      </p:sp>
      <p:sp>
        <p:nvSpPr>
          <p:cNvPr id="200" name="TextShape 5"/>
          <p:cNvSpPr txBox="1"/>
          <p:nvPr/>
        </p:nvSpPr>
        <p:spPr>
          <a:xfrm>
            <a:off x="13426200" y="9911160"/>
            <a:ext cx="4276800" cy="5688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480358A0-A8E7-4778-93A9-30F425FD75C8}" type="slidenum">
              <a:rPr lang="cs-CZ" sz="1870" b="0" strike="noStrike" spc="-1" dirty="0">
                <a:solidFill>
                  <a:srgbClr val="8B8B8B"/>
                </a:solidFill>
                <a:latin typeface="Calibri"/>
              </a:rPr>
              <a:t>5</a:t>
            </a:fld>
            <a:endParaRPr lang="fr-FR" sz="1870" b="0" strike="noStrike" spc="-1" dirty="0">
              <a:latin typeface="Times New Roman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0A0EEB6-9D2C-8854-26F1-CCE0D99E33B9}"/>
              </a:ext>
            </a:extLst>
          </p:cNvPr>
          <p:cNvSpPr txBox="1"/>
          <p:nvPr/>
        </p:nvSpPr>
        <p:spPr>
          <a:xfrm>
            <a:off x="670650" y="1633435"/>
            <a:ext cx="17901200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3600" dirty="0">
                <a:latin typeface="Calibri"/>
              </a:rPr>
              <a:t>Using a neural network, we can learn a </a:t>
            </a:r>
            <a:r>
              <a:rPr lang="en-GB" sz="3600" b="1" dirty="0">
                <a:latin typeface="Calibri"/>
              </a:rPr>
              <a:t>low-dimensional encoding </a:t>
            </a:r>
            <a:r>
              <a:rPr lang="en-GB" sz="3600" dirty="0">
                <a:latin typeface="Calibri"/>
              </a:rPr>
              <a:t>representation from unlabelled training data (unsupervised learning)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7213DD-BCBE-FCBE-B720-17377FE3284C}"/>
              </a:ext>
            </a:extLst>
          </p:cNvPr>
          <p:cNvSpPr txBox="1"/>
          <p:nvPr/>
        </p:nvSpPr>
        <p:spPr>
          <a:xfrm>
            <a:off x="670650" y="9116277"/>
            <a:ext cx="17901200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3600" dirty="0">
                <a:latin typeface="Calibri"/>
              </a:rPr>
              <a:t>This network is the </a:t>
            </a:r>
            <a:r>
              <a:rPr lang="en-GB" sz="3600" b="1" dirty="0">
                <a:latin typeface="Calibri"/>
              </a:rPr>
              <a:t>encoder and</a:t>
            </a:r>
            <a:r>
              <a:rPr lang="en-GB" sz="3600" dirty="0">
                <a:latin typeface="Calibri"/>
              </a:rPr>
              <a:t> learns a mapping from the data-space to a </a:t>
            </a:r>
            <a:r>
              <a:rPr lang="en-GB" sz="3600" b="1" dirty="0">
                <a:latin typeface="Calibri"/>
              </a:rPr>
              <a:t>latent-space</a:t>
            </a:r>
            <a:r>
              <a:rPr lang="en-GB" sz="3600" dirty="0">
                <a:latin typeface="Calibri"/>
              </a:rPr>
              <a:t>.</a:t>
            </a:r>
          </a:p>
          <a:p>
            <a:pPr algn="ctr"/>
            <a:r>
              <a:rPr lang="en-GB" sz="3600" i="1" dirty="0">
                <a:latin typeface="Calibri"/>
                <a:sym typeface="Wingdings" panose="05000000000000000000" pitchFamily="2" charset="2"/>
              </a:rPr>
              <a:t> It can be seen as a non-linear version of the PCA</a:t>
            </a:r>
            <a:endParaRPr lang="en-GB" sz="3600" i="1" dirty="0">
              <a:latin typeface="Calibri"/>
            </a:endParaRPr>
          </a:p>
        </p:txBody>
      </p: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22C9807E-DDE7-5B29-AA50-3687EFB2F5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8440" y="3083359"/>
            <a:ext cx="9360033" cy="6097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1452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ED92F827-B57B-73EF-4826-F2B4ADA6B3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502131"/>
            <a:ext cx="19010313" cy="7037971"/>
          </a:xfrm>
          <a:prstGeom prst="rect">
            <a:avLst/>
          </a:prstGeom>
        </p:spPr>
      </p:pic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BB409EDC-3A90-C571-6D0B-5D32D4EFBF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7034"/>
            <a:ext cx="19010313" cy="9583068"/>
          </a:xfrm>
          <a:prstGeom prst="rect">
            <a:avLst/>
          </a:prstGeom>
        </p:spPr>
      </p:pic>
      <p:sp>
        <p:nvSpPr>
          <p:cNvPr id="196" name="CustomShape 1"/>
          <p:cNvSpPr/>
          <p:nvPr/>
        </p:nvSpPr>
        <p:spPr>
          <a:xfrm>
            <a:off x="0" y="556200"/>
            <a:ext cx="5542560" cy="827640"/>
          </a:xfrm>
          <a:custGeom>
            <a:avLst/>
            <a:gdLst/>
            <a:ahLst/>
            <a:cxnLst/>
            <a:rect l="l" t="t" r="r" b="b"/>
            <a:pathLst>
              <a:path w="2389505" h="437514">
                <a:moveTo>
                  <a:pt x="2170722" y="0"/>
                </a:moveTo>
                <a:lnTo>
                  <a:pt x="0" y="0"/>
                </a:lnTo>
                <a:lnTo>
                  <a:pt x="0" y="437153"/>
                </a:lnTo>
                <a:lnTo>
                  <a:pt x="2170722" y="437153"/>
                </a:lnTo>
                <a:lnTo>
                  <a:pt x="2220839" y="431380"/>
                </a:lnTo>
                <a:lnTo>
                  <a:pt x="2266846" y="414936"/>
                </a:lnTo>
                <a:lnTo>
                  <a:pt x="2307430" y="389134"/>
                </a:lnTo>
                <a:lnTo>
                  <a:pt x="2341280" y="355285"/>
                </a:lnTo>
                <a:lnTo>
                  <a:pt x="2367082" y="314701"/>
                </a:lnTo>
                <a:lnTo>
                  <a:pt x="2383526" y="268694"/>
                </a:lnTo>
                <a:lnTo>
                  <a:pt x="2389299" y="218577"/>
                </a:lnTo>
                <a:lnTo>
                  <a:pt x="2383526" y="168459"/>
                </a:lnTo>
                <a:lnTo>
                  <a:pt x="2367082" y="122452"/>
                </a:lnTo>
                <a:lnTo>
                  <a:pt x="2341280" y="81868"/>
                </a:lnTo>
                <a:lnTo>
                  <a:pt x="2307430" y="48018"/>
                </a:lnTo>
                <a:lnTo>
                  <a:pt x="2266846" y="22216"/>
                </a:lnTo>
                <a:lnTo>
                  <a:pt x="2220839" y="5772"/>
                </a:lnTo>
                <a:lnTo>
                  <a:pt x="2170722" y="0"/>
                </a:lnTo>
                <a:close/>
              </a:path>
            </a:pathLst>
          </a:custGeom>
          <a:solidFill>
            <a:srgbClr val="00A0F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7" name="CustomShape 2"/>
          <p:cNvSpPr/>
          <p:nvPr/>
        </p:nvSpPr>
        <p:spPr>
          <a:xfrm>
            <a:off x="4528440" y="556200"/>
            <a:ext cx="4214520" cy="827640"/>
          </a:xfrm>
          <a:custGeom>
            <a:avLst/>
            <a:gdLst/>
            <a:ahLst/>
            <a:cxnLst/>
            <a:rect l="l" t="t" r="r" b="b"/>
            <a:pathLst>
              <a:path w="2389505" h="437514">
                <a:moveTo>
                  <a:pt x="2170722" y="0"/>
                </a:moveTo>
                <a:lnTo>
                  <a:pt x="0" y="0"/>
                </a:lnTo>
                <a:lnTo>
                  <a:pt x="0" y="437153"/>
                </a:lnTo>
                <a:lnTo>
                  <a:pt x="2170722" y="437153"/>
                </a:lnTo>
                <a:lnTo>
                  <a:pt x="2220839" y="431380"/>
                </a:lnTo>
                <a:lnTo>
                  <a:pt x="2266846" y="414936"/>
                </a:lnTo>
                <a:lnTo>
                  <a:pt x="2307430" y="389134"/>
                </a:lnTo>
                <a:lnTo>
                  <a:pt x="2341280" y="355285"/>
                </a:lnTo>
                <a:lnTo>
                  <a:pt x="2367082" y="314701"/>
                </a:lnTo>
                <a:lnTo>
                  <a:pt x="2383526" y="268694"/>
                </a:lnTo>
                <a:lnTo>
                  <a:pt x="2389299" y="218577"/>
                </a:lnTo>
                <a:lnTo>
                  <a:pt x="2383526" y="168459"/>
                </a:lnTo>
                <a:lnTo>
                  <a:pt x="2367082" y="122452"/>
                </a:lnTo>
                <a:lnTo>
                  <a:pt x="2341280" y="81868"/>
                </a:lnTo>
                <a:lnTo>
                  <a:pt x="2307430" y="48018"/>
                </a:lnTo>
                <a:lnTo>
                  <a:pt x="2266846" y="22216"/>
                </a:lnTo>
                <a:lnTo>
                  <a:pt x="2220839" y="5772"/>
                </a:lnTo>
                <a:lnTo>
                  <a:pt x="2170722" y="0"/>
                </a:lnTo>
                <a:close/>
              </a:path>
            </a:pathLst>
          </a:custGeom>
          <a:solidFill>
            <a:srgbClr val="00A0F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8" name="CustomShape 3"/>
          <p:cNvSpPr/>
          <p:nvPr/>
        </p:nvSpPr>
        <p:spPr>
          <a:xfrm>
            <a:off x="666000" y="708840"/>
            <a:ext cx="9600840" cy="439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 anchor="t">
            <a:spAutoFit/>
          </a:bodyPr>
          <a:lstStyle/>
          <a:p>
            <a:pPr marL="12065">
              <a:spcBef>
                <a:spcPts val="99"/>
              </a:spcBef>
              <a:tabLst>
                <a:tab pos="0" algn="l"/>
              </a:tabLst>
            </a:pPr>
            <a:r>
              <a:rPr lang="fr-FR" sz="2800" spc="-1" dirty="0" err="1">
                <a:solidFill>
                  <a:srgbClr val="FFFFFF"/>
                </a:solidFill>
                <a:latin typeface="Calibri"/>
              </a:rPr>
              <a:t>Dimensionality</a:t>
            </a:r>
            <a:r>
              <a:rPr lang="fr-FR" sz="2800" spc="-1" dirty="0">
                <a:solidFill>
                  <a:srgbClr val="FFFFFF"/>
                </a:solidFill>
                <a:latin typeface="Calibri"/>
              </a:rPr>
              <a:t> Reduction: Auto-</a:t>
            </a:r>
            <a:r>
              <a:rPr lang="fr-FR" sz="2800" spc="-1" dirty="0" err="1">
                <a:solidFill>
                  <a:srgbClr val="FFFFFF"/>
                </a:solidFill>
                <a:latin typeface="Calibri"/>
              </a:rPr>
              <a:t>Encoders</a:t>
            </a:r>
            <a:endParaRPr lang="en-US" dirty="0" err="1"/>
          </a:p>
        </p:txBody>
      </p:sp>
      <p:sp>
        <p:nvSpPr>
          <p:cNvPr id="200" name="TextShape 5"/>
          <p:cNvSpPr txBox="1"/>
          <p:nvPr/>
        </p:nvSpPr>
        <p:spPr>
          <a:xfrm>
            <a:off x="13426200" y="9911160"/>
            <a:ext cx="4276800" cy="5688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480358A0-A8E7-4778-93A9-30F425FD75C8}" type="slidenum">
              <a:rPr lang="cs-CZ" sz="1870" b="0" strike="noStrike" spc="-1" dirty="0">
                <a:solidFill>
                  <a:srgbClr val="8B8B8B"/>
                </a:solidFill>
                <a:latin typeface="Calibri"/>
              </a:rPr>
              <a:t>6</a:t>
            </a:fld>
            <a:endParaRPr lang="fr-FR" sz="1870" b="0" strike="noStrike" spc="-1" dirty="0">
              <a:latin typeface="Times New Roman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B928EA-C9C9-8F83-CE7F-25B50FF6D4A1}"/>
              </a:ext>
            </a:extLst>
          </p:cNvPr>
          <p:cNvSpPr txBox="1"/>
          <p:nvPr/>
        </p:nvSpPr>
        <p:spPr>
          <a:xfrm>
            <a:off x="8848667" y="556200"/>
            <a:ext cx="10055938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2800" dirty="0">
                <a:latin typeface="Calibri"/>
              </a:rPr>
              <a:t>How to train the encoder to learn this mapping ? By training another model to use the encoding to </a:t>
            </a:r>
            <a:r>
              <a:rPr lang="en-GB" sz="2800" b="1" dirty="0">
                <a:latin typeface="Calibri"/>
              </a:rPr>
              <a:t>reconstruct the original data</a:t>
            </a:r>
          </a:p>
        </p:txBody>
      </p:sp>
    </p:spTree>
    <p:extLst>
      <p:ext uri="{BB962C8B-B14F-4D97-AF65-F5344CB8AC3E}">
        <p14:creationId xmlns:p14="http://schemas.microsoft.com/office/powerpoint/2010/main" val="3823069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CustomShape 1"/>
          <p:cNvSpPr/>
          <p:nvPr/>
        </p:nvSpPr>
        <p:spPr>
          <a:xfrm>
            <a:off x="0" y="556200"/>
            <a:ext cx="5542560" cy="827640"/>
          </a:xfrm>
          <a:custGeom>
            <a:avLst/>
            <a:gdLst/>
            <a:ahLst/>
            <a:cxnLst/>
            <a:rect l="l" t="t" r="r" b="b"/>
            <a:pathLst>
              <a:path w="2389505" h="437514">
                <a:moveTo>
                  <a:pt x="2170722" y="0"/>
                </a:moveTo>
                <a:lnTo>
                  <a:pt x="0" y="0"/>
                </a:lnTo>
                <a:lnTo>
                  <a:pt x="0" y="437153"/>
                </a:lnTo>
                <a:lnTo>
                  <a:pt x="2170722" y="437153"/>
                </a:lnTo>
                <a:lnTo>
                  <a:pt x="2220839" y="431380"/>
                </a:lnTo>
                <a:lnTo>
                  <a:pt x="2266846" y="414936"/>
                </a:lnTo>
                <a:lnTo>
                  <a:pt x="2307430" y="389134"/>
                </a:lnTo>
                <a:lnTo>
                  <a:pt x="2341280" y="355285"/>
                </a:lnTo>
                <a:lnTo>
                  <a:pt x="2367082" y="314701"/>
                </a:lnTo>
                <a:lnTo>
                  <a:pt x="2383526" y="268694"/>
                </a:lnTo>
                <a:lnTo>
                  <a:pt x="2389299" y="218577"/>
                </a:lnTo>
                <a:lnTo>
                  <a:pt x="2383526" y="168459"/>
                </a:lnTo>
                <a:lnTo>
                  <a:pt x="2367082" y="122452"/>
                </a:lnTo>
                <a:lnTo>
                  <a:pt x="2341280" y="81868"/>
                </a:lnTo>
                <a:lnTo>
                  <a:pt x="2307430" y="48018"/>
                </a:lnTo>
                <a:lnTo>
                  <a:pt x="2266846" y="22216"/>
                </a:lnTo>
                <a:lnTo>
                  <a:pt x="2220839" y="5772"/>
                </a:lnTo>
                <a:lnTo>
                  <a:pt x="2170722" y="0"/>
                </a:lnTo>
                <a:close/>
              </a:path>
            </a:pathLst>
          </a:custGeom>
          <a:solidFill>
            <a:srgbClr val="00A0F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fr-FR" dirty="0"/>
          </a:p>
        </p:txBody>
      </p:sp>
      <p:sp>
        <p:nvSpPr>
          <p:cNvPr id="197" name="CustomShape 2"/>
          <p:cNvSpPr/>
          <p:nvPr/>
        </p:nvSpPr>
        <p:spPr>
          <a:xfrm>
            <a:off x="4528440" y="556200"/>
            <a:ext cx="4214520" cy="827640"/>
          </a:xfrm>
          <a:custGeom>
            <a:avLst/>
            <a:gdLst/>
            <a:ahLst/>
            <a:cxnLst/>
            <a:rect l="l" t="t" r="r" b="b"/>
            <a:pathLst>
              <a:path w="2389505" h="437514">
                <a:moveTo>
                  <a:pt x="2170722" y="0"/>
                </a:moveTo>
                <a:lnTo>
                  <a:pt x="0" y="0"/>
                </a:lnTo>
                <a:lnTo>
                  <a:pt x="0" y="437153"/>
                </a:lnTo>
                <a:lnTo>
                  <a:pt x="2170722" y="437153"/>
                </a:lnTo>
                <a:lnTo>
                  <a:pt x="2220839" y="431380"/>
                </a:lnTo>
                <a:lnTo>
                  <a:pt x="2266846" y="414936"/>
                </a:lnTo>
                <a:lnTo>
                  <a:pt x="2307430" y="389134"/>
                </a:lnTo>
                <a:lnTo>
                  <a:pt x="2341280" y="355285"/>
                </a:lnTo>
                <a:lnTo>
                  <a:pt x="2367082" y="314701"/>
                </a:lnTo>
                <a:lnTo>
                  <a:pt x="2383526" y="268694"/>
                </a:lnTo>
                <a:lnTo>
                  <a:pt x="2389299" y="218577"/>
                </a:lnTo>
                <a:lnTo>
                  <a:pt x="2383526" y="168459"/>
                </a:lnTo>
                <a:lnTo>
                  <a:pt x="2367082" y="122452"/>
                </a:lnTo>
                <a:lnTo>
                  <a:pt x="2341280" y="81868"/>
                </a:lnTo>
                <a:lnTo>
                  <a:pt x="2307430" y="48018"/>
                </a:lnTo>
                <a:lnTo>
                  <a:pt x="2266846" y="22216"/>
                </a:lnTo>
                <a:lnTo>
                  <a:pt x="2220839" y="5772"/>
                </a:lnTo>
                <a:lnTo>
                  <a:pt x="2170722" y="0"/>
                </a:lnTo>
                <a:close/>
              </a:path>
            </a:pathLst>
          </a:custGeom>
          <a:solidFill>
            <a:srgbClr val="00A0F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8" name="CustomShape 3"/>
          <p:cNvSpPr/>
          <p:nvPr/>
        </p:nvSpPr>
        <p:spPr>
          <a:xfrm>
            <a:off x="666000" y="708840"/>
            <a:ext cx="9600840" cy="439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 anchor="t">
            <a:spAutoFit/>
          </a:bodyPr>
          <a:lstStyle/>
          <a:p>
            <a:pPr marL="12065">
              <a:spcBef>
                <a:spcPts val="99"/>
              </a:spcBef>
              <a:tabLst>
                <a:tab pos="0" algn="l"/>
              </a:tabLst>
            </a:pPr>
            <a:r>
              <a:rPr lang="fr-FR" sz="2800" spc="-1" dirty="0">
                <a:solidFill>
                  <a:srgbClr val="FFFFFF"/>
                </a:solidFill>
                <a:latin typeface="Calibri"/>
              </a:rPr>
              <a:t>Auto-</a:t>
            </a:r>
            <a:r>
              <a:rPr lang="fr-FR" sz="2800" spc="-1" dirty="0" err="1">
                <a:solidFill>
                  <a:srgbClr val="FFFFFF"/>
                </a:solidFill>
                <a:latin typeface="Calibri"/>
              </a:rPr>
              <a:t>Encoders</a:t>
            </a:r>
            <a:r>
              <a:rPr lang="fr-FR" sz="2800" spc="-1" dirty="0">
                <a:solidFill>
                  <a:srgbClr val="FFFFFF"/>
                </a:solidFill>
                <a:latin typeface="Calibri"/>
              </a:rPr>
              <a:t>: Latent Size</a:t>
            </a:r>
            <a:endParaRPr lang="en-US" dirty="0" err="1"/>
          </a:p>
        </p:txBody>
      </p:sp>
      <p:sp>
        <p:nvSpPr>
          <p:cNvPr id="200" name="TextShape 5"/>
          <p:cNvSpPr txBox="1"/>
          <p:nvPr/>
        </p:nvSpPr>
        <p:spPr>
          <a:xfrm>
            <a:off x="13426200" y="9911160"/>
            <a:ext cx="4276800" cy="5688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480358A0-A8E7-4778-93A9-30F425FD75C8}" type="slidenum">
              <a:rPr lang="cs-CZ" sz="1870" b="0" strike="noStrike" spc="-1" dirty="0">
                <a:solidFill>
                  <a:srgbClr val="8B8B8B"/>
                </a:solidFill>
                <a:latin typeface="Calibri"/>
              </a:rPr>
              <a:t>7</a:t>
            </a:fld>
            <a:endParaRPr lang="fr-FR" sz="1870" b="0" strike="noStrike" spc="-1" dirty="0">
              <a:latin typeface="Times New Roman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91DF2B6-BCC8-E860-AACC-330F2765F8EA}"/>
              </a:ext>
            </a:extLst>
          </p:cNvPr>
          <p:cNvSpPr txBox="1"/>
          <p:nvPr/>
        </p:nvSpPr>
        <p:spPr>
          <a:xfrm>
            <a:off x="670650" y="9315588"/>
            <a:ext cx="17901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3600" dirty="0">
                <a:latin typeface="Calibri"/>
              </a:rPr>
              <a:t>The bigger the latent space, the more high-dimensional features it captures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291FA75-F210-0D71-C342-CB230EC5C750}"/>
              </a:ext>
            </a:extLst>
          </p:cNvPr>
          <p:cNvGrpSpPr/>
          <p:nvPr/>
        </p:nvGrpSpPr>
        <p:grpSpPr>
          <a:xfrm>
            <a:off x="603647" y="2175716"/>
            <a:ext cx="17804144" cy="6331368"/>
            <a:chOff x="665533" y="1325083"/>
            <a:chExt cx="17804144" cy="6331368"/>
          </a:xfrm>
        </p:grpSpPr>
        <p:pic>
          <p:nvPicPr>
            <p:cNvPr id="4" name="Picture 4" descr="A picture containing text, gauge&#10;&#10;Description automatically generated">
              <a:extLst>
                <a:ext uri="{FF2B5EF4-FFF2-40B4-BE49-F238E27FC236}">
                  <a16:creationId xmlns:a16="http://schemas.microsoft.com/office/drawing/2014/main" id="{DE7F1850-FC46-F1AA-75F7-E279CBA592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4" t="-1692" r="-173" b="-495"/>
            <a:stretch/>
          </p:blipFill>
          <p:spPr>
            <a:xfrm>
              <a:off x="670421" y="1325083"/>
              <a:ext cx="14328115" cy="3188696"/>
            </a:xfrm>
            <a:prstGeom prst="rect">
              <a:avLst/>
            </a:prstGeom>
          </p:spPr>
        </p:pic>
        <p:pic>
          <p:nvPicPr>
            <p:cNvPr id="7" name="Picture 7" descr="A picture containing text, gauge&#10;&#10;Description automatically generated">
              <a:extLst>
                <a:ext uri="{FF2B5EF4-FFF2-40B4-BE49-F238E27FC236}">
                  <a16:creationId xmlns:a16="http://schemas.microsoft.com/office/drawing/2014/main" id="{4634A158-F881-F56F-27E5-66BC2796BE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49750" b="-498"/>
            <a:stretch/>
          </p:blipFill>
          <p:spPr>
            <a:xfrm>
              <a:off x="675069" y="4456776"/>
              <a:ext cx="14323738" cy="1583562"/>
            </a:xfrm>
            <a:prstGeom prst="rect">
              <a:avLst/>
            </a:prstGeom>
          </p:spPr>
        </p:pic>
        <p:pic>
          <p:nvPicPr>
            <p:cNvPr id="8" name="Picture 8" descr="A picture containing text, clock, gauge&#10;&#10;Description automatically generated">
              <a:extLst>
                <a:ext uri="{FF2B5EF4-FFF2-40B4-BE49-F238E27FC236}">
                  <a16:creationId xmlns:a16="http://schemas.microsoft.com/office/drawing/2014/main" id="{74A79A55-58F9-7D74-9218-796924F6DB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42" t="49275" r="-108"/>
            <a:stretch/>
          </p:blipFill>
          <p:spPr>
            <a:xfrm>
              <a:off x="665533" y="6034338"/>
              <a:ext cx="14333078" cy="1622113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362A178-0374-317E-D234-20ED384DEC81}"/>
                </a:ext>
              </a:extLst>
            </p:cNvPr>
            <p:cNvSpPr txBox="1"/>
            <p:nvPr/>
          </p:nvSpPr>
          <p:spPr>
            <a:xfrm>
              <a:off x="15105576" y="6516231"/>
              <a:ext cx="3256448" cy="64633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GB" sz="3600" dirty="0">
                  <a:latin typeface="Calibri"/>
                </a:rPr>
                <a:t>Latent size = 10</a:t>
              </a:r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D15D181-9737-3A9F-56B6-6B8EFF355D35}"/>
                </a:ext>
              </a:extLst>
            </p:cNvPr>
            <p:cNvSpPr txBox="1"/>
            <p:nvPr/>
          </p:nvSpPr>
          <p:spPr>
            <a:xfrm>
              <a:off x="15100202" y="4923226"/>
              <a:ext cx="3256448" cy="64633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GB" sz="3600" dirty="0">
                  <a:latin typeface="Calibri"/>
                </a:rPr>
                <a:t>Latent size = 5</a:t>
              </a:r>
              <a:endParaRPr 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80A8389-F16B-7C0D-21B2-8AA8765CBD2F}"/>
                </a:ext>
              </a:extLst>
            </p:cNvPr>
            <p:cNvSpPr txBox="1"/>
            <p:nvPr/>
          </p:nvSpPr>
          <p:spPr>
            <a:xfrm>
              <a:off x="15110305" y="3330221"/>
              <a:ext cx="3256448" cy="64633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GB" sz="3600" dirty="0">
                  <a:latin typeface="Calibri"/>
                </a:rPr>
                <a:t>Latent size = 2</a:t>
              </a:r>
              <a:endParaRPr lang="en-US" dirty="0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C6ABF29E-81C1-EC54-384A-A842BD9F93CB}"/>
                </a:ext>
              </a:extLst>
            </p:cNvPr>
            <p:cNvSpPr txBox="1"/>
            <p:nvPr/>
          </p:nvSpPr>
          <p:spPr>
            <a:xfrm>
              <a:off x="15213229" y="1737216"/>
              <a:ext cx="3256448" cy="64633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GB" sz="3600" dirty="0">
                  <a:latin typeface="Calibri"/>
                </a:rPr>
                <a:t>Original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267485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CustomShape 1"/>
          <p:cNvSpPr/>
          <p:nvPr/>
        </p:nvSpPr>
        <p:spPr>
          <a:xfrm>
            <a:off x="0" y="556200"/>
            <a:ext cx="5542560" cy="827640"/>
          </a:xfrm>
          <a:custGeom>
            <a:avLst/>
            <a:gdLst/>
            <a:ahLst/>
            <a:cxnLst/>
            <a:rect l="l" t="t" r="r" b="b"/>
            <a:pathLst>
              <a:path w="2389505" h="437514">
                <a:moveTo>
                  <a:pt x="2170722" y="0"/>
                </a:moveTo>
                <a:lnTo>
                  <a:pt x="0" y="0"/>
                </a:lnTo>
                <a:lnTo>
                  <a:pt x="0" y="437153"/>
                </a:lnTo>
                <a:lnTo>
                  <a:pt x="2170722" y="437153"/>
                </a:lnTo>
                <a:lnTo>
                  <a:pt x="2220839" y="431380"/>
                </a:lnTo>
                <a:lnTo>
                  <a:pt x="2266846" y="414936"/>
                </a:lnTo>
                <a:lnTo>
                  <a:pt x="2307430" y="389134"/>
                </a:lnTo>
                <a:lnTo>
                  <a:pt x="2341280" y="355285"/>
                </a:lnTo>
                <a:lnTo>
                  <a:pt x="2367082" y="314701"/>
                </a:lnTo>
                <a:lnTo>
                  <a:pt x="2383526" y="268694"/>
                </a:lnTo>
                <a:lnTo>
                  <a:pt x="2389299" y="218577"/>
                </a:lnTo>
                <a:lnTo>
                  <a:pt x="2383526" y="168459"/>
                </a:lnTo>
                <a:lnTo>
                  <a:pt x="2367082" y="122452"/>
                </a:lnTo>
                <a:lnTo>
                  <a:pt x="2341280" y="81868"/>
                </a:lnTo>
                <a:lnTo>
                  <a:pt x="2307430" y="48018"/>
                </a:lnTo>
                <a:lnTo>
                  <a:pt x="2266846" y="22216"/>
                </a:lnTo>
                <a:lnTo>
                  <a:pt x="2220839" y="5772"/>
                </a:lnTo>
                <a:lnTo>
                  <a:pt x="2170722" y="0"/>
                </a:lnTo>
                <a:close/>
              </a:path>
            </a:pathLst>
          </a:custGeom>
          <a:solidFill>
            <a:srgbClr val="00A0F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fr-FR" dirty="0"/>
          </a:p>
        </p:txBody>
      </p:sp>
      <p:sp>
        <p:nvSpPr>
          <p:cNvPr id="197" name="CustomShape 2"/>
          <p:cNvSpPr/>
          <p:nvPr/>
        </p:nvSpPr>
        <p:spPr>
          <a:xfrm>
            <a:off x="4528440" y="556200"/>
            <a:ext cx="4214520" cy="827640"/>
          </a:xfrm>
          <a:custGeom>
            <a:avLst/>
            <a:gdLst/>
            <a:ahLst/>
            <a:cxnLst/>
            <a:rect l="l" t="t" r="r" b="b"/>
            <a:pathLst>
              <a:path w="2389505" h="437514">
                <a:moveTo>
                  <a:pt x="2170722" y="0"/>
                </a:moveTo>
                <a:lnTo>
                  <a:pt x="0" y="0"/>
                </a:lnTo>
                <a:lnTo>
                  <a:pt x="0" y="437153"/>
                </a:lnTo>
                <a:lnTo>
                  <a:pt x="2170722" y="437153"/>
                </a:lnTo>
                <a:lnTo>
                  <a:pt x="2220839" y="431380"/>
                </a:lnTo>
                <a:lnTo>
                  <a:pt x="2266846" y="414936"/>
                </a:lnTo>
                <a:lnTo>
                  <a:pt x="2307430" y="389134"/>
                </a:lnTo>
                <a:lnTo>
                  <a:pt x="2341280" y="355285"/>
                </a:lnTo>
                <a:lnTo>
                  <a:pt x="2367082" y="314701"/>
                </a:lnTo>
                <a:lnTo>
                  <a:pt x="2383526" y="268694"/>
                </a:lnTo>
                <a:lnTo>
                  <a:pt x="2389299" y="218577"/>
                </a:lnTo>
                <a:lnTo>
                  <a:pt x="2383526" y="168459"/>
                </a:lnTo>
                <a:lnTo>
                  <a:pt x="2367082" y="122452"/>
                </a:lnTo>
                <a:lnTo>
                  <a:pt x="2341280" y="81868"/>
                </a:lnTo>
                <a:lnTo>
                  <a:pt x="2307430" y="48018"/>
                </a:lnTo>
                <a:lnTo>
                  <a:pt x="2266846" y="22216"/>
                </a:lnTo>
                <a:lnTo>
                  <a:pt x="2220839" y="5772"/>
                </a:lnTo>
                <a:lnTo>
                  <a:pt x="2170722" y="0"/>
                </a:lnTo>
                <a:close/>
              </a:path>
            </a:pathLst>
          </a:custGeom>
          <a:solidFill>
            <a:srgbClr val="00A0F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8" name="CustomShape 3"/>
          <p:cNvSpPr/>
          <p:nvPr/>
        </p:nvSpPr>
        <p:spPr>
          <a:xfrm>
            <a:off x="666000" y="708840"/>
            <a:ext cx="9600840" cy="439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 anchor="t">
            <a:spAutoFit/>
          </a:bodyPr>
          <a:lstStyle/>
          <a:p>
            <a:pPr marL="12065">
              <a:spcBef>
                <a:spcPts val="99"/>
              </a:spcBef>
              <a:tabLst>
                <a:tab pos="0" algn="l"/>
              </a:tabLst>
            </a:pPr>
            <a:r>
              <a:rPr lang="fr-FR" sz="2800" spc="-1" dirty="0">
                <a:solidFill>
                  <a:srgbClr val="FFFFFF"/>
                </a:solidFill>
                <a:latin typeface="Calibri"/>
              </a:rPr>
              <a:t>Application: </a:t>
            </a:r>
            <a:r>
              <a:rPr lang="fr-FR" sz="2800" spc="-1" dirty="0" err="1">
                <a:solidFill>
                  <a:srgbClr val="FFFFFF"/>
                </a:solidFill>
                <a:latin typeface="Calibri"/>
              </a:rPr>
              <a:t>Denoising</a:t>
            </a:r>
            <a:r>
              <a:rPr lang="fr-FR" sz="2800" spc="-1" dirty="0">
                <a:solidFill>
                  <a:srgbClr val="FFFFFF"/>
                </a:solidFill>
                <a:latin typeface="Calibri"/>
              </a:rPr>
              <a:t> AE</a:t>
            </a:r>
            <a:endParaRPr lang="en-US" dirty="0"/>
          </a:p>
        </p:txBody>
      </p:sp>
      <p:sp>
        <p:nvSpPr>
          <p:cNvPr id="200" name="TextShape 5"/>
          <p:cNvSpPr txBox="1"/>
          <p:nvPr/>
        </p:nvSpPr>
        <p:spPr>
          <a:xfrm>
            <a:off x="13426200" y="9911160"/>
            <a:ext cx="4276800" cy="5688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480358A0-A8E7-4778-93A9-30F425FD75C8}" type="slidenum">
              <a:rPr lang="cs-CZ" sz="1870" b="0" strike="noStrike" spc="-1" dirty="0">
                <a:solidFill>
                  <a:srgbClr val="8B8B8B"/>
                </a:solidFill>
                <a:latin typeface="Calibri"/>
              </a:rPr>
              <a:t>8</a:t>
            </a:fld>
            <a:endParaRPr lang="fr-FR" sz="1870" b="0" strike="noStrike" spc="-1" dirty="0">
              <a:latin typeface="Times New Roman"/>
            </a:endParaRPr>
          </a:p>
        </p:txBody>
      </p:sp>
      <p:pic>
        <p:nvPicPr>
          <p:cNvPr id="2" name="Picture 2" descr="A picture containing logo&#10;&#10;Description automatically generated">
            <a:extLst>
              <a:ext uri="{FF2B5EF4-FFF2-40B4-BE49-F238E27FC236}">
                <a16:creationId xmlns:a16="http://schemas.microsoft.com/office/drawing/2014/main" id="{11428D19-5966-9C05-56CF-1EB3D33BA4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564" y="2116277"/>
            <a:ext cx="19014392" cy="6767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0459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CustomShape 1"/>
          <p:cNvSpPr/>
          <p:nvPr/>
        </p:nvSpPr>
        <p:spPr>
          <a:xfrm>
            <a:off x="0" y="556200"/>
            <a:ext cx="5542560" cy="827640"/>
          </a:xfrm>
          <a:custGeom>
            <a:avLst/>
            <a:gdLst/>
            <a:ahLst/>
            <a:cxnLst/>
            <a:rect l="l" t="t" r="r" b="b"/>
            <a:pathLst>
              <a:path w="2389505" h="437514">
                <a:moveTo>
                  <a:pt x="2170722" y="0"/>
                </a:moveTo>
                <a:lnTo>
                  <a:pt x="0" y="0"/>
                </a:lnTo>
                <a:lnTo>
                  <a:pt x="0" y="437153"/>
                </a:lnTo>
                <a:lnTo>
                  <a:pt x="2170722" y="437153"/>
                </a:lnTo>
                <a:lnTo>
                  <a:pt x="2220839" y="431380"/>
                </a:lnTo>
                <a:lnTo>
                  <a:pt x="2266846" y="414936"/>
                </a:lnTo>
                <a:lnTo>
                  <a:pt x="2307430" y="389134"/>
                </a:lnTo>
                <a:lnTo>
                  <a:pt x="2341280" y="355285"/>
                </a:lnTo>
                <a:lnTo>
                  <a:pt x="2367082" y="314701"/>
                </a:lnTo>
                <a:lnTo>
                  <a:pt x="2383526" y="268694"/>
                </a:lnTo>
                <a:lnTo>
                  <a:pt x="2389299" y="218577"/>
                </a:lnTo>
                <a:lnTo>
                  <a:pt x="2383526" y="168459"/>
                </a:lnTo>
                <a:lnTo>
                  <a:pt x="2367082" y="122452"/>
                </a:lnTo>
                <a:lnTo>
                  <a:pt x="2341280" y="81868"/>
                </a:lnTo>
                <a:lnTo>
                  <a:pt x="2307430" y="48018"/>
                </a:lnTo>
                <a:lnTo>
                  <a:pt x="2266846" y="22216"/>
                </a:lnTo>
                <a:lnTo>
                  <a:pt x="2220839" y="5772"/>
                </a:lnTo>
                <a:lnTo>
                  <a:pt x="2170722" y="0"/>
                </a:lnTo>
                <a:close/>
              </a:path>
            </a:pathLst>
          </a:custGeom>
          <a:solidFill>
            <a:srgbClr val="00A0F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fr-FR" dirty="0"/>
          </a:p>
        </p:txBody>
      </p:sp>
      <p:sp>
        <p:nvSpPr>
          <p:cNvPr id="197" name="CustomShape 2"/>
          <p:cNvSpPr/>
          <p:nvPr/>
        </p:nvSpPr>
        <p:spPr>
          <a:xfrm>
            <a:off x="4528440" y="556200"/>
            <a:ext cx="4214520" cy="827640"/>
          </a:xfrm>
          <a:custGeom>
            <a:avLst/>
            <a:gdLst/>
            <a:ahLst/>
            <a:cxnLst/>
            <a:rect l="l" t="t" r="r" b="b"/>
            <a:pathLst>
              <a:path w="2389505" h="437514">
                <a:moveTo>
                  <a:pt x="2170722" y="0"/>
                </a:moveTo>
                <a:lnTo>
                  <a:pt x="0" y="0"/>
                </a:lnTo>
                <a:lnTo>
                  <a:pt x="0" y="437153"/>
                </a:lnTo>
                <a:lnTo>
                  <a:pt x="2170722" y="437153"/>
                </a:lnTo>
                <a:lnTo>
                  <a:pt x="2220839" y="431380"/>
                </a:lnTo>
                <a:lnTo>
                  <a:pt x="2266846" y="414936"/>
                </a:lnTo>
                <a:lnTo>
                  <a:pt x="2307430" y="389134"/>
                </a:lnTo>
                <a:lnTo>
                  <a:pt x="2341280" y="355285"/>
                </a:lnTo>
                <a:lnTo>
                  <a:pt x="2367082" y="314701"/>
                </a:lnTo>
                <a:lnTo>
                  <a:pt x="2383526" y="268694"/>
                </a:lnTo>
                <a:lnTo>
                  <a:pt x="2389299" y="218577"/>
                </a:lnTo>
                <a:lnTo>
                  <a:pt x="2383526" y="168459"/>
                </a:lnTo>
                <a:lnTo>
                  <a:pt x="2367082" y="122452"/>
                </a:lnTo>
                <a:lnTo>
                  <a:pt x="2341280" y="81868"/>
                </a:lnTo>
                <a:lnTo>
                  <a:pt x="2307430" y="48018"/>
                </a:lnTo>
                <a:lnTo>
                  <a:pt x="2266846" y="22216"/>
                </a:lnTo>
                <a:lnTo>
                  <a:pt x="2220839" y="5772"/>
                </a:lnTo>
                <a:lnTo>
                  <a:pt x="2170722" y="0"/>
                </a:lnTo>
                <a:close/>
              </a:path>
            </a:pathLst>
          </a:custGeom>
          <a:solidFill>
            <a:srgbClr val="00A0F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8" name="CustomShape 3"/>
          <p:cNvSpPr/>
          <p:nvPr/>
        </p:nvSpPr>
        <p:spPr>
          <a:xfrm>
            <a:off x="666000" y="708840"/>
            <a:ext cx="9600840" cy="439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 anchor="t">
            <a:spAutoFit/>
          </a:bodyPr>
          <a:lstStyle/>
          <a:p>
            <a:pPr marL="12065">
              <a:spcBef>
                <a:spcPts val="99"/>
              </a:spcBef>
              <a:tabLst>
                <a:tab pos="0" algn="l"/>
              </a:tabLst>
            </a:pPr>
            <a:r>
              <a:rPr lang="fr-FR" sz="2800" spc="-1" dirty="0" err="1">
                <a:solidFill>
                  <a:srgbClr val="FFFFFF"/>
                </a:solidFill>
                <a:latin typeface="Calibri"/>
              </a:rPr>
              <a:t>Denoising</a:t>
            </a:r>
            <a:r>
              <a:rPr lang="fr-FR" sz="2800" spc="-1" dirty="0">
                <a:solidFill>
                  <a:srgbClr val="FFFFFF"/>
                </a:solidFill>
                <a:latin typeface="Calibri"/>
              </a:rPr>
              <a:t> AE: </a:t>
            </a:r>
            <a:r>
              <a:rPr lang="fr-FR" sz="2800" spc="-1" dirty="0" err="1">
                <a:solidFill>
                  <a:srgbClr val="FFFFFF"/>
                </a:solidFill>
                <a:latin typeface="Calibri"/>
              </a:rPr>
              <a:t>It's</a:t>
            </a:r>
            <a:r>
              <a:rPr lang="fr-FR" sz="2800" spc="-1" dirty="0">
                <a:solidFill>
                  <a:srgbClr val="FFFFFF"/>
                </a:solidFill>
                <a:latin typeface="Calibri"/>
              </a:rPr>
              <a:t> </a:t>
            </a:r>
            <a:r>
              <a:rPr lang="fr-FR" sz="2800" spc="-1" dirty="0" err="1">
                <a:solidFill>
                  <a:srgbClr val="FFFFFF"/>
                </a:solidFill>
                <a:latin typeface="Calibri"/>
              </a:rPr>
              <a:t>useful</a:t>
            </a:r>
            <a:r>
              <a:rPr lang="fr-FR" sz="2800" spc="-1" dirty="0">
                <a:solidFill>
                  <a:srgbClr val="FFFFFF"/>
                </a:solidFill>
                <a:latin typeface="Calibri"/>
              </a:rPr>
              <a:t> !</a:t>
            </a:r>
            <a:endParaRPr lang="en-US" dirty="0"/>
          </a:p>
        </p:txBody>
      </p:sp>
      <p:sp>
        <p:nvSpPr>
          <p:cNvPr id="200" name="TextShape 5"/>
          <p:cNvSpPr txBox="1"/>
          <p:nvPr/>
        </p:nvSpPr>
        <p:spPr>
          <a:xfrm>
            <a:off x="13426200" y="9911160"/>
            <a:ext cx="4276800" cy="5688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480358A0-A8E7-4778-93A9-30F425FD75C8}" type="slidenum">
              <a:rPr lang="cs-CZ" sz="1870" b="0" strike="noStrike" spc="-1" dirty="0">
                <a:solidFill>
                  <a:srgbClr val="8B8B8B"/>
                </a:solidFill>
                <a:latin typeface="Calibri"/>
              </a:rPr>
              <a:t>9</a:t>
            </a:fld>
            <a:endParaRPr lang="fr-FR" sz="1870" b="0" strike="noStrike" spc="-1" dirty="0">
              <a:latin typeface="Times New Roman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A28949-2C2B-5409-90E2-BE3908825067}"/>
              </a:ext>
            </a:extLst>
          </p:cNvPr>
          <p:cNvSpPr txBox="1"/>
          <p:nvPr/>
        </p:nvSpPr>
        <p:spPr>
          <a:xfrm>
            <a:off x="670650" y="9315588"/>
            <a:ext cx="17901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3600" b="1" dirty="0">
                <a:latin typeface="Calibri"/>
              </a:rPr>
              <a:t>Real Life usage:</a:t>
            </a:r>
            <a:r>
              <a:rPr lang="en-GB" sz="3600" dirty="0">
                <a:latin typeface="Calibri"/>
              </a:rPr>
              <a:t> </a:t>
            </a:r>
            <a:r>
              <a:rPr lang="en-GB" sz="3600" i="1" dirty="0">
                <a:ea typeface="+mn-lt"/>
                <a:cs typeface="+mn-lt"/>
              </a:rPr>
              <a:t>NVIDIA </a:t>
            </a:r>
            <a:r>
              <a:rPr lang="en-GB" sz="3600" i="1" dirty="0" err="1">
                <a:ea typeface="+mn-lt"/>
                <a:cs typeface="+mn-lt"/>
              </a:rPr>
              <a:t>OptiX</a:t>
            </a:r>
            <a:r>
              <a:rPr lang="en-GB" sz="3600" dirty="0">
                <a:ea typeface="+mn-lt"/>
                <a:cs typeface="+mn-lt"/>
              </a:rPr>
              <a:t>™ Ray Tracing Engine </a:t>
            </a:r>
            <a:endParaRPr lang="en-US">
              <a:ea typeface="+mn-lt"/>
              <a:cs typeface="+mn-lt"/>
            </a:endParaRP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9F71E371-8142-5EEA-99C3-13F5F3D0A9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1914" y="2378173"/>
            <a:ext cx="12372201" cy="5955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6370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How do animals perceive the world</Template>
  <TotalTime>0</TotalTime>
  <Words>386</Words>
  <Application>Microsoft Office PowerPoint</Application>
  <PresentationFormat>Custom</PresentationFormat>
  <Paragraphs>74</Paragraphs>
  <Slides>24</Slides>
  <Notes>24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5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ferdinand bhavsar</dc:creator>
  <dc:description/>
  <cp:lastModifiedBy>ferdinand bhavsar</cp:lastModifiedBy>
  <cp:revision>1140</cp:revision>
  <dcterms:created xsi:type="dcterms:W3CDTF">2021-06-21T14:44:33Z</dcterms:created>
  <dcterms:modified xsi:type="dcterms:W3CDTF">2023-01-26T07:40:31Z</dcterms:modified>
  <dc:language>fr-FR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2</vt:i4>
  </property>
  <property fmtid="{D5CDD505-2E9C-101B-9397-08002B2CF9AE}" pid="8" name="PresentationFormat">
    <vt:lpwstr>Custom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22</vt:i4>
  </property>
</Properties>
</file>